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410" r:id="rId2"/>
    <p:sldId id="411" r:id="rId3"/>
    <p:sldId id="412" r:id="rId4"/>
    <p:sldId id="413" r:id="rId5"/>
    <p:sldId id="414" r:id="rId6"/>
    <p:sldId id="415" r:id="rId7"/>
    <p:sldId id="416" r:id="rId8"/>
    <p:sldId id="417" r:id="rId9"/>
    <p:sldId id="418" r:id="rId10"/>
    <p:sldId id="419" r:id="rId11"/>
    <p:sldId id="367" r:id="rId12"/>
    <p:sldId id="420" r:id="rId13"/>
    <p:sldId id="421" r:id="rId14"/>
    <p:sldId id="422" r:id="rId15"/>
    <p:sldId id="423" r:id="rId16"/>
    <p:sldId id="424" r:id="rId17"/>
    <p:sldId id="425" r:id="rId18"/>
    <p:sldId id="426" r:id="rId19"/>
    <p:sldId id="427" r:id="rId20"/>
    <p:sldId id="429" r:id="rId21"/>
    <p:sldId id="430" r:id="rId22"/>
    <p:sldId id="431" r:id="rId23"/>
    <p:sldId id="380"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E56ECE-58B7-467F-A971-02D0AB92BB95}">
          <p14:sldIdLst>
            <p14:sldId id="410"/>
            <p14:sldId id="411"/>
            <p14:sldId id="412"/>
            <p14:sldId id="413"/>
            <p14:sldId id="414"/>
            <p14:sldId id="415"/>
            <p14:sldId id="416"/>
            <p14:sldId id="417"/>
            <p14:sldId id="418"/>
            <p14:sldId id="419"/>
            <p14:sldId id="367"/>
            <p14:sldId id="420"/>
            <p14:sldId id="421"/>
            <p14:sldId id="422"/>
            <p14:sldId id="423"/>
            <p14:sldId id="424"/>
            <p14:sldId id="425"/>
            <p14:sldId id="426"/>
            <p14:sldId id="427"/>
            <p14:sldId id="429"/>
            <p14:sldId id="430"/>
            <p14:sldId id="431"/>
            <p14:sldId id="380"/>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55" autoAdjust="0"/>
    <p:restoredTop sz="94660"/>
  </p:normalViewPr>
  <p:slideViewPr>
    <p:cSldViewPr snapToGrid="0">
      <p:cViewPr varScale="1">
        <p:scale>
          <a:sx n="74" d="100"/>
          <a:sy n="74" d="100"/>
        </p:scale>
        <p:origin x="724" y="1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6589B0-58D8-40F4-952C-D065FC90824A}" type="datetimeFigureOut">
              <a:rPr lang="en-AU" smtClean="0"/>
              <a:t>25/09/2015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D85CA4-0AD9-442B-940C-6573AE241783}" type="slidenum">
              <a:rPr lang="en-AU" smtClean="0"/>
              <a:t>‹#›</a:t>
            </a:fld>
            <a:endParaRPr lang="en-AU"/>
          </a:p>
        </p:txBody>
      </p:sp>
    </p:spTree>
    <p:extLst>
      <p:ext uri="{BB962C8B-B14F-4D97-AF65-F5344CB8AC3E}">
        <p14:creationId xmlns:p14="http://schemas.microsoft.com/office/powerpoint/2010/main" val="2449576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D3B07F-594E-4723-A16E-87C859FB3367}" type="datetimeFigureOut">
              <a:rPr lang="en-AU" smtClean="0"/>
              <a:t>25/09/2015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E3EE73-2CBA-4260-8119-17C3C691E191}" type="slidenum">
              <a:rPr lang="en-AU" smtClean="0"/>
              <a:t>‹#›</a:t>
            </a:fld>
            <a:endParaRPr lang="en-AU"/>
          </a:p>
        </p:txBody>
      </p:sp>
    </p:spTree>
    <p:extLst>
      <p:ext uri="{BB962C8B-B14F-4D97-AF65-F5344CB8AC3E}">
        <p14:creationId xmlns:p14="http://schemas.microsoft.com/office/powerpoint/2010/main" val="94639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C1DF178-1F03-4247-BC39-CDEF1FD8337A}" type="slidenum">
              <a:rPr lang="en-AU" smtClean="0"/>
              <a:pPr>
                <a:defRPr/>
              </a:pPr>
              <a:t>13</a:t>
            </a:fld>
            <a:endParaRPr lang="en-AU" dirty="0"/>
          </a:p>
        </p:txBody>
      </p:sp>
    </p:spTree>
    <p:extLst>
      <p:ext uri="{BB962C8B-B14F-4D97-AF65-F5344CB8AC3E}">
        <p14:creationId xmlns:p14="http://schemas.microsoft.com/office/powerpoint/2010/main" val="74522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C878F14-D449-415A-AE72-9D4E971147DB}" type="slidenum">
              <a:rPr lang="en-AU" smtClean="0"/>
              <a:pPr>
                <a:defRPr/>
              </a:pPr>
              <a:t>37</a:t>
            </a:fld>
            <a:endParaRPr lang="en-AU" dirty="0"/>
          </a:p>
        </p:txBody>
      </p:sp>
    </p:spTree>
    <p:extLst>
      <p:ext uri="{BB962C8B-B14F-4D97-AF65-F5344CB8AC3E}">
        <p14:creationId xmlns:p14="http://schemas.microsoft.com/office/powerpoint/2010/main" val="102489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C1DF178-1F03-4247-BC39-CDEF1FD8337A}" type="slidenum">
              <a:rPr lang="en-AU" smtClean="0"/>
              <a:pPr>
                <a:defRPr/>
              </a:pPr>
              <a:t>45</a:t>
            </a:fld>
            <a:endParaRPr lang="en-AU" dirty="0"/>
          </a:p>
        </p:txBody>
      </p:sp>
    </p:spTree>
    <p:extLst>
      <p:ext uri="{BB962C8B-B14F-4D97-AF65-F5344CB8AC3E}">
        <p14:creationId xmlns:p14="http://schemas.microsoft.com/office/powerpoint/2010/main" val="369804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204864"/>
            <a:ext cx="6400800" cy="34339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dirty="0"/>
          </a:p>
        </p:txBody>
      </p:sp>
      <p:sp>
        <p:nvSpPr>
          <p:cNvPr id="6" name="Slide Number Placeholder 5"/>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24955169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Slide Number Placeholder 5"/>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2220139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764704"/>
            <a:ext cx="4104456"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4008" y="764704"/>
            <a:ext cx="4104456"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7" name="Slide Number Placeholder 6"/>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3548498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917030"/>
            <a:ext cx="4101852"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95536" y="1340768"/>
            <a:ext cx="4101852"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917030"/>
            <a:ext cx="4103439"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340768"/>
            <a:ext cx="4103439"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8" name="Footer Placeholder 7"/>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9" name="Slide Number Placeholder 8"/>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36747747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5" name="Slide Number Placeholder 4"/>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19095614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Slide Number Placeholder 3"/>
          <p:cNvSpPr>
            <a:spLocks noGrp="1"/>
          </p:cNvSpPr>
          <p:nvPr>
            <p:ph type="sldNum" sz="quarter" idx="12"/>
          </p:nvPr>
        </p:nvSpPr>
        <p:spPr/>
        <p:txBody>
          <a:bodyPr/>
          <a:lstStyle/>
          <a:p>
            <a:fld id="{B382E2FE-B48C-4BC7-89E0-8B00EA3867BF}" type="slidenum">
              <a:rPr lang="en-AU" smtClean="0"/>
              <a:t>‹#›</a:t>
            </a:fld>
            <a:endParaRPr lang="en-AU"/>
          </a:p>
        </p:txBody>
      </p:sp>
    </p:spTree>
    <p:extLst>
      <p:ext uri="{BB962C8B-B14F-4D97-AF65-F5344CB8AC3E}">
        <p14:creationId xmlns:p14="http://schemas.microsoft.com/office/powerpoint/2010/main" val="19776380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Content Placeholder 3"/>
          <p:cNvSpPr>
            <a:spLocks noGrp="1"/>
          </p:cNvSpPr>
          <p:nvPr>
            <p:ph sz="half" idx="2"/>
          </p:nvPr>
        </p:nvSpPr>
        <p:spPr>
          <a:xfrm>
            <a:off x="609600" y="977901"/>
            <a:ext cx="8128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42"/>
          <p:cNvSpPr>
            <a:spLocks noGrp="1" noChangeArrowheads="1"/>
          </p:cNvSpPr>
          <p:nvPr>
            <p:ph type="sldNum" sz="quarter" idx="10"/>
          </p:nvPr>
        </p:nvSpPr>
        <p:spPr>
          <a:ln/>
        </p:spPr>
        <p:txBody>
          <a:bodyPr/>
          <a:lstStyle>
            <a:lvl1pPr>
              <a:defRPr/>
            </a:lvl1pPr>
          </a:lstStyle>
          <a:p>
            <a:pPr>
              <a:defRPr/>
            </a:pPr>
            <a:fld id="{D3AE76C6-79C2-4401-83BE-8F8EE8F4E59D}" type="slidenum">
              <a:rPr lang="en-US"/>
              <a:pPr>
                <a:defRPr/>
              </a:pPr>
              <a:t>‹#›</a:t>
            </a:fld>
            <a:endParaRPr lang="en-US"/>
          </a:p>
        </p:txBody>
      </p:sp>
    </p:spTree>
    <p:extLst>
      <p:ext uri="{BB962C8B-B14F-4D97-AF65-F5344CB8AC3E}">
        <p14:creationId xmlns:p14="http://schemas.microsoft.com/office/powerpoint/2010/main" val="126123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0"/>
            <a:ext cx="8352928" cy="764704"/>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395536" y="764704"/>
            <a:ext cx="8352928" cy="536145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3"/>
          </p:nvPr>
        </p:nvSpPr>
        <p:spPr>
          <a:xfrm>
            <a:off x="1691680" y="6548270"/>
            <a:ext cx="5688632" cy="268139"/>
          </a:xfrm>
          <a:prstGeom prst="rect">
            <a:avLst/>
          </a:prstGeom>
        </p:spPr>
        <p:txBody>
          <a:bodyPr vert="horz" lIns="91440" tIns="45720" rIns="91440" bIns="45720" rtlCol="0" anchor="ctr"/>
          <a:lstStyle>
            <a:lvl1pPr algn="ctr">
              <a:defRPr sz="1000">
                <a:solidFill>
                  <a:srgbClr val="0070C0"/>
                </a:solidFill>
              </a:defRPr>
            </a:lvl1pPr>
          </a:lstStyle>
          <a:p>
            <a:r>
              <a:rPr lang="en-AU" dirty="0" smtClean="0"/>
              <a:t>Presentations downloadable from TecEco.com and CarbonSafe.com.  See also GaiaEngineering.com</a:t>
            </a:r>
            <a:endParaRPr lang="en-AU" dirty="0"/>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2E2FE-B48C-4BC7-89E0-8B00EA3867BF}" type="slidenum">
              <a:rPr lang="en-AU" smtClean="0"/>
              <a:t>‹#›</a:t>
            </a:fld>
            <a:endParaRPr lang="en-AU"/>
          </a:p>
        </p:txBody>
      </p:sp>
      <p:pic>
        <p:nvPicPr>
          <p:cNvPr id="7" name="Picture 3" descr="Y:\CarbonSafe\Graphics\Logo\CarbonSafePtyLtd300_30Nov1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 y="6294629"/>
            <a:ext cx="1611042" cy="565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TececoLogoNew10110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52320" y="6294630"/>
            <a:ext cx="1691680" cy="5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8" r:id="rId7"/>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www.nytimes.com/2015/03/03/science/earth/study-links-syria-conflict-to-drought-caused-by-climate-change.html?_r=0" TargetMode="External"/><Relationship Id="rId3" Type="http://schemas.openxmlformats.org/officeDocument/2006/relationships/image" Target="../media/image8.jpeg"/><Relationship Id="rId7" Type="http://schemas.openxmlformats.org/officeDocument/2006/relationships/hyperlink" Target="https://en.wikipedia.org/wiki/2015_Indian_heat_wave"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hyperlink" Target="http://news.nationalgeographic.com/news/2015/03/150302-syria-war-climate-change-drough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www.tececo.com/sustainability.solutions_global_warming.php"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alysion.org/acres"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oncreteconstruction.net/aggregates/global-demand-for-construction-aggregates-to-exceed-48-billion-metric-tons-in-2015.aspx"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png"/><Relationship Id="rId7" Type="http://schemas.openxmlformats.org/officeDocument/2006/relationships/image" Target="../media/image67.gif"/><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wmf"/><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hyperlink" Target="http://www.concreteconstruction.net/aggregates/global-demand-for-construction-aggregates-to-exceed-48-billion-metric-tons-in-2015.aspx"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oleObject" Target="../embeddings/oleObject1.bin"/><Relationship Id="rId7" Type="http://schemas.openxmlformats.org/officeDocument/2006/relationships/image" Target="../media/image78.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aterside\Pictures\Tourism\Hobart Scenes\115705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08306"/>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Waterside\Pictures\Tourism\Hobart Scenes\129072_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Waterside\Pictures\Tourism\Hobart Scenes\f1a655_1024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Waterside\Pictures\Tourism\Hobart Scenes\117891_10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08307"/>
            <a:ext cx="8311397" cy="5529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013" y="0"/>
            <a:ext cx="8352928" cy="692696"/>
          </a:xfrm>
        </p:spPr>
        <p:txBody>
          <a:bodyPr>
            <a:normAutofit fontScale="90000"/>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Hobart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Tasmania –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Sister City to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Xi’An</a:t>
            </a:r>
            <a:endParaRPr lang="en-AU" dirty="0"/>
          </a:p>
        </p:txBody>
      </p:sp>
      <p:sp>
        <p:nvSpPr>
          <p:cNvPr id="5" name="Footer Placeholder 4"/>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7920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3000"/>
                                        <p:tgtEl>
                                          <p:spTgt spid="1029"/>
                                        </p:tgtEl>
                                      </p:cBhvr>
                                    </p:animEffect>
                                  </p:childTnLst>
                                  <p:subTnLst>
                                    <p:set>
                                      <p:cBhvr override="childStyle">
                                        <p:cTn dur="1" fill="hold" display="0" masterRel="sameClick" afterEffect="1">
                                          <p:stCondLst>
                                            <p:cond evt="end" delay="0">
                                              <p:tn val="5"/>
                                            </p:cond>
                                          </p:stCondLst>
                                        </p:cTn>
                                        <p:tgtEl>
                                          <p:spTgt spid="1029"/>
                                        </p:tgtEl>
                                        <p:attrNameLst>
                                          <p:attrName>style.visibility</p:attrName>
                                        </p:attrNameLst>
                                      </p:cBhvr>
                                      <p:to>
                                        <p:strVal val="hidden"/>
                                      </p:to>
                                    </p:set>
                                  </p:sub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subTnLst>
                                    <p:set>
                                      <p:cBhvr override="childStyle">
                                        <p:cTn dur="1" fill="hold" display="0" masterRel="sameClick" afterEffect="1">
                                          <p:stCondLst>
                                            <p:cond evt="end" delay="0">
                                              <p:tn val="9"/>
                                            </p:cond>
                                          </p:stCondLst>
                                        </p:cTn>
                                        <p:tgtEl>
                                          <p:spTgt spid="1026"/>
                                        </p:tgtEl>
                                        <p:attrNameLst>
                                          <p:attrName>style.visibility</p:attrName>
                                        </p:attrNameLst>
                                      </p:cBhvr>
                                      <p:to>
                                        <p:strVal val="hidden"/>
                                      </p:to>
                                    </p:set>
                                  </p:subTnLst>
                                </p:cTn>
                              </p:par>
                            </p:childTnLst>
                          </p:cTn>
                        </p:par>
                        <p:par>
                          <p:cTn id="12" fill="hold">
                            <p:stCondLst>
                              <p:cond delay="6000"/>
                            </p:stCondLst>
                            <p:childTnLst>
                              <p:par>
                                <p:cTn id="13" presetID="10" presetClass="entr" presetSubtype="0" fill="hold" nodeType="afterEffect">
                                  <p:stCondLst>
                                    <p:cond delay="1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900"/>
                                        <p:tgtEl>
                                          <p:spTgt spid="1028"/>
                                        </p:tgtEl>
                                      </p:cBhvr>
                                    </p:animEffect>
                                  </p:childTnLst>
                                  <p:subTnLst>
                                    <p:set>
                                      <p:cBhvr override="childStyle">
                                        <p:cTn dur="1" fill="hold" display="0" masterRel="sameClick" afterEffect="1">
                                          <p:stCondLst>
                                            <p:cond evt="end" delay="0">
                                              <p:tn val="13"/>
                                            </p:cond>
                                          </p:stCondLst>
                                        </p:cTn>
                                        <p:tgtEl>
                                          <p:spTgt spid="1028"/>
                                        </p:tgtEl>
                                        <p:attrNameLst>
                                          <p:attrName>style.visibility</p:attrName>
                                        </p:attrNameLst>
                                      </p:cBhvr>
                                      <p:to>
                                        <p:strVal val="hidden"/>
                                      </p:to>
                                    </p:set>
                                  </p:sub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3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What’s in PM 2.5</a:t>
            </a:r>
            <a:endParaRPr lang="en-AU" dirty="0"/>
          </a:p>
        </p:txBody>
      </p:sp>
      <p:sp>
        <p:nvSpPr>
          <p:cNvPr id="10" name="Content Placeholder 9"/>
          <p:cNvSpPr>
            <a:spLocks noGrp="1"/>
          </p:cNvSpPr>
          <p:nvPr>
            <p:ph idx="1"/>
          </p:nvPr>
        </p:nvSpPr>
        <p:spPr>
          <a:xfrm>
            <a:off x="385061" y="847174"/>
            <a:ext cx="8352928" cy="2880319"/>
          </a:xfrm>
        </p:spPr>
        <p:txBody>
          <a:bodyPr>
            <a:normAutofit/>
          </a:bodyPr>
          <a:lstStyle/>
          <a:p>
            <a:r>
              <a:rPr lang="en-AU" sz="2800" dirty="0" smtClean="0"/>
              <a:t>The analysis of PM 2.5 varies but generally contains around:</a:t>
            </a:r>
          </a:p>
          <a:p>
            <a:pPr marL="809625" indent="0">
              <a:buNone/>
            </a:pPr>
            <a:r>
              <a:rPr lang="en-US" sz="2000" dirty="0" smtClean="0"/>
              <a:t>26% of Organic matters (OM), 17% of NO</a:t>
            </a:r>
            <a:r>
              <a:rPr lang="en-US" sz="2000" baseline="-25000" dirty="0" smtClean="0"/>
              <a:t>3</a:t>
            </a:r>
            <a:r>
              <a:rPr lang="en-US" sz="2000" baseline="30000" dirty="0" smtClean="0"/>
              <a:t>-</a:t>
            </a:r>
            <a:r>
              <a:rPr lang="en-US" sz="2000" dirty="0" smtClean="0"/>
              <a:t>, 16% of SO</a:t>
            </a:r>
            <a:r>
              <a:rPr lang="en-US" sz="2000" baseline="-25000" dirty="0" smtClean="0"/>
              <a:t>4</a:t>
            </a:r>
            <a:r>
              <a:rPr lang="en-US" sz="2000" baseline="30000" dirty="0" smtClean="0"/>
              <a:t>2-</a:t>
            </a:r>
            <a:r>
              <a:rPr lang="en-US" sz="2000" dirty="0" smtClean="0"/>
              <a:t>, 12% of Crustal Elements and 11% of NH</a:t>
            </a:r>
            <a:r>
              <a:rPr lang="en-US" sz="2000" baseline="-25000" dirty="0" smtClean="0"/>
              <a:t>4</a:t>
            </a:r>
            <a:r>
              <a:rPr lang="en-US" sz="2000" baseline="30000" dirty="0" smtClean="0"/>
              <a:t>+</a:t>
            </a:r>
            <a:endParaRPr lang="en-US" sz="2000" baseline="30000" dirty="0"/>
          </a:p>
          <a:p>
            <a:pPr marL="804863" lvl="2" indent="0">
              <a:buNone/>
            </a:pPr>
            <a:r>
              <a:rPr lang="en-US" sz="900" dirty="0" smtClean="0"/>
              <a:t>Source: Beijing Municipal Environmental Protection Bureau, Analyzing the Source of PM2.5 in Beijing.</a:t>
            </a:r>
            <a:endParaRPr lang="en-AU" sz="900" baseline="30000" dirty="0" smtClean="0"/>
          </a:p>
          <a:p>
            <a:r>
              <a:rPr lang="en-AU" sz="2800" dirty="0" smtClean="0"/>
              <a:t>Carbon dioxide forms the anion in carbonates which comprise around 30% of all building materials.</a:t>
            </a:r>
            <a:br>
              <a:rPr lang="en-AU" sz="2800" dirty="0" smtClean="0"/>
            </a:br>
            <a:r>
              <a:rPr lang="en-AU" sz="900" dirty="0" smtClean="0"/>
              <a:t>Source: Estimate by Tony Thomas, Chief Engineer – Boral Australia</a:t>
            </a:r>
          </a:p>
        </p:txBody>
      </p:sp>
      <p:sp>
        <p:nvSpPr>
          <p:cNvPr id="7" name="Footer Placeholder 6"/>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2" name="TextBox 1"/>
          <p:cNvSpPr txBox="1"/>
          <p:nvPr/>
        </p:nvSpPr>
        <p:spPr>
          <a:xfrm>
            <a:off x="806636" y="3917374"/>
            <a:ext cx="7509779" cy="2062103"/>
          </a:xfrm>
          <a:prstGeom prst="rect">
            <a:avLst/>
          </a:prstGeom>
          <a:solidFill>
            <a:srgbClr val="92D050"/>
          </a:solidFill>
          <a:ln w="19050">
            <a:solidFill>
              <a:schemeClr val="tx1"/>
            </a:solidFill>
          </a:ln>
        </p:spPr>
        <p:txBody>
          <a:bodyPr wrap="square" rtlCol="0">
            <a:spAutoFit/>
          </a:bodyPr>
          <a:lstStyle/>
          <a:p>
            <a:r>
              <a:rPr lang="en-AU" sz="3200" dirty="0" err="1"/>
              <a:t>Syncarb</a:t>
            </a:r>
            <a:r>
              <a:rPr lang="en-AU" sz="3200" dirty="0"/>
              <a:t> can use both these unwanted outputs to produce carbonate and composite materials including carbonate fly ash and particulate construction </a:t>
            </a:r>
            <a:r>
              <a:rPr lang="en-AU" sz="3200" dirty="0" smtClean="0"/>
              <a:t>materials</a:t>
            </a:r>
            <a:endParaRPr lang="en-AU" sz="3200" dirty="0"/>
          </a:p>
        </p:txBody>
      </p:sp>
    </p:spTree>
    <p:extLst>
      <p:ext uri="{BB962C8B-B14F-4D97-AF65-F5344CB8AC3E}">
        <p14:creationId xmlns:p14="http://schemas.microsoft.com/office/powerpoint/2010/main" val="97297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Y:\CarbonSafe\Graphics\Global Warming\GreenC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AU" dirty="0" smtClean="0"/>
              <a:t>Green Cities</a:t>
            </a:r>
            <a:endParaRPr lang="en-AU" dirty="0"/>
          </a:p>
        </p:txBody>
      </p:sp>
      <p:sp>
        <p:nvSpPr>
          <p:cNvPr id="2" name="Footer Placeholder 1"/>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pic>
        <p:nvPicPr>
          <p:cNvPr id="6" name="Picture 3" descr="Y:\CarbonSafe\Graphics\Logo\CarbonSafePtyLtd300_30Nov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94629"/>
            <a:ext cx="1611042" cy="565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TececoLogoNew101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6294630"/>
            <a:ext cx="1691680" cy="5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692696"/>
            <a:ext cx="8784976" cy="1169551"/>
          </a:xfrm>
          <a:prstGeom prst="rect">
            <a:avLst/>
          </a:prstGeom>
          <a:noFill/>
        </p:spPr>
        <p:txBody>
          <a:bodyPr wrap="square" rtlCol="0">
            <a:spAutoFit/>
          </a:bodyPr>
          <a:lstStyle/>
          <a:p>
            <a:r>
              <a:rPr lang="en-AU" sz="1750" dirty="0"/>
              <a:t>“There is a way to make our city streets as green as the Amazon Forest. Almost every aspect of the built environment from bridges to factories to tower blocks, and from roads to sea walls, could be turned into structures that soak up carbon dioxide – the main greenhouse gas behind global warming. All we need to do it is the change the way we make cement.” </a:t>
            </a:r>
            <a:r>
              <a:rPr lang="en-AU" sz="1750" dirty="0" smtClean="0"/>
              <a:t> John Harrison</a:t>
            </a:r>
            <a:endParaRPr lang="en-AU" sz="1750" dirty="0"/>
          </a:p>
        </p:txBody>
      </p:sp>
      <p:sp>
        <p:nvSpPr>
          <p:cNvPr id="5" name="TextBox 4"/>
          <p:cNvSpPr txBox="1"/>
          <p:nvPr/>
        </p:nvSpPr>
        <p:spPr>
          <a:xfrm>
            <a:off x="4355976" y="1772816"/>
            <a:ext cx="3888432" cy="646331"/>
          </a:xfrm>
          <a:prstGeom prst="rect">
            <a:avLst/>
          </a:prstGeom>
          <a:noFill/>
        </p:spPr>
        <p:txBody>
          <a:bodyPr wrap="square" rtlCol="0">
            <a:spAutoFit/>
          </a:bodyPr>
          <a:lstStyle/>
          <a:p>
            <a:r>
              <a:rPr lang="en-AU" dirty="0"/>
              <a:t>Pearce, F. (2002). "Green Foundations." New Scientist 175(2351): 39-40</a:t>
            </a:r>
          </a:p>
        </p:txBody>
      </p:sp>
    </p:spTree>
    <p:extLst>
      <p:ext uri="{BB962C8B-B14F-4D97-AF65-F5344CB8AC3E}">
        <p14:creationId xmlns:p14="http://schemas.microsoft.com/office/powerpoint/2010/main" val="3967999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AU" smtClean="0"/>
              <a:t>The Techno - Process</a:t>
            </a:r>
          </a:p>
        </p:txBody>
      </p:sp>
      <p:sp>
        <p:nvSpPr>
          <p:cNvPr id="4" name="Slide Number Placeholder 3"/>
          <p:cNvSpPr>
            <a:spLocks noGrp="1"/>
          </p:cNvSpPr>
          <p:nvPr>
            <p:ph type="sldNum" sz="quarter" idx="4294967295"/>
          </p:nvPr>
        </p:nvSpPr>
        <p:spPr>
          <a:xfrm>
            <a:off x="8534400" y="6616700"/>
            <a:ext cx="609600" cy="241300"/>
          </a:xfrm>
          <a:prstGeom prst="rect">
            <a:avLst/>
          </a:prstGeom>
        </p:spPr>
        <p:txBody>
          <a:bodyPr/>
          <a:lstStyle/>
          <a:p>
            <a:pPr>
              <a:defRPr/>
            </a:pPr>
            <a:fld id="{8F802B96-F699-42E8-97EC-4D2CCC617911}" type="slidenum">
              <a:rPr lang="en-US"/>
              <a:pPr>
                <a:defRPr/>
              </a:pPr>
              <a:t>12</a:t>
            </a:fld>
            <a:endParaRPr lang="en-US"/>
          </a:p>
        </p:txBody>
      </p:sp>
      <p:sp>
        <p:nvSpPr>
          <p:cNvPr id="52227" name="Text Box 3"/>
          <p:cNvSpPr txBox="1">
            <a:spLocks noChangeArrowheads="1"/>
          </p:cNvSpPr>
          <p:nvPr/>
        </p:nvSpPr>
        <p:spPr bwMode="auto">
          <a:xfrm>
            <a:off x="4435475" y="1023938"/>
            <a:ext cx="3629025" cy="3385461"/>
          </a:xfrm>
          <a:prstGeom prst="rect">
            <a:avLst/>
          </a:prstGeom>
          <a:noFill/>
          <a:ln w="19050" algn="ctr">
            <a:noFill/>
            <a:miter lim="800000"/>
            <a:headEnd/>
            <a:tailEnd/>
          </a:ln>
        </p:spPr>
        <p:txBody>
          <a:bodyPr lIns="91352" tIns="45680" rIns="91352" bIns="45680">
            <a:spAutoFit/>
          </a:bodyPr>
          <a:lstStyle/>
          <a:p>
            <a:pPr eaLnBrk="0" hangingPunct="0">
              <a:spcBef>
                <a:spcPct val="50000"/>
              </a:spcBef>
            </a:pPr>
            <a:r>
              <a:rPr lang="en-US" sz="2000" dirty="0" smtClean="0">
                <a:latin typeface="Arial Unicode MS" pitchFamily="34" charset="-128"/>
              </a:rPr>
              <a:t>The </a:t>
            </a:r>
            <a:r>
              <a:rPr lang="en-US" sz="2000" dirty="0">
                <a:latin typeface="Arial Unicode MS" pitchFamily="34" charset="-128"/>
              </a:rPr>
              <a:t>techno-process </a:t>
            </a:r>
            <a:r>
              <a:rPr lang="en-US" sz="2000" dirty="0" smtClean="0">
                <a:latin typeface="Arial Unicode MS" pitchFamily="34" charset="-128"/>
              </a:rPr>
              <a:t>describes </a:t>
            </a:r>
            <a:r>
              <a:rPr lang="en-US" sz="2000" dirty="0">
                <a:latin typeface="Arial Unicode MS" pitchFamily="34" charset="-128"/>
              </a:rPr>
              <a:t>and controls the flow of matter and energy through the </a:t>
            </a:r>
            <a:r>
              <a:rPr lang="en-US" sz="2400" b="1" u="sng" dirty="0">
                <a:latin typeface="Arial Unicode MS" pitchFamily="34" charset="-128"/>
              </a:rPr>
              <a:t>supply and waste </a:t>
            </a:r>
            <a:r>
              <a:rPr lang="en-US" sz="2400" b="1" u="sng" dirty="0" smtClean="0">
                <a:latin typeface="Arial Unicode MS" pitchFamily="34" charset="-128"/>
              </a:rPr>
              <a:t>chains.</a:t>
            </a:r>
          </a:p>
          <a:p>
            <a:pPr eaLnBrk="0" hangingPunct="0">
              <a:spcBef>
                <a:spcPct val="50000"/>
              </a:spcBef>
            </a:pPr>
            <a:r>
              <a:rPr lang="en-US" sz="2000" dirty="0" smtClean="0">
                <a:latin typeface="Arial Unicode MS" pitchFamily="34" charset="-128"/>
              </a:rPr>
              <a:t>It results in </a:t>
            </a:r>
            <a:r>
              <a:rPr lang="en-US" sz="2000" dirty="0" err="1" smtClean="0">
                <a:latin typeface="Arial Unicode MS" pitchFamily="34" charset="-128"/>
              </a:rPr>
              <a:t>moleconomic</a:t>
            </a:r>
            <a:r>
              <a:rPr lang="en-US" sz="2000" dirty="0" smtClean="0">
                <a:latin typeface="Arial Unicode MS" pitchFamily="34" charset="-128"/>
              </a:rPr>
              <a:t> </a:t>
            </a:r>
            <a:r>
              <a:rPr lang="en-US" sz="2000" dirty="0">
                <a:latin typeface="Arial Unicode MS" pitchFamily="34" charset="-128"/>
              </a:rPr>
              <a:t>stocks and </a:t>
            </a:r>
            <a:r>
              <a:rPr lang="en-US" sz="2000" dirty="0" smtClean="0">
                <a:latin typeface="Arial Unicode MS" pitchFamily="34" charset="-128"/>
              </a:rPr>
              <a:t>flows of energy and materials. </a:t>
            </a:r>
            <a:r>
              <a:rPr lang="en-US" sz="2000" dirty="0">
                <a:latin typeface="Arial Unicode MS" pitchFamily="34" charset="-128"/>
              </a:rPr>
              <a:t>If out of synch with earth systems these </a:t>
            </a:r>
            <a:r>
              <a:rPr lang="en-US" sz="2000" dirty="0" err="1">
                <a:latin typeface="Arial Unicode MS" pitchFamily="34" charset="-128"/>
              </a:rPr>
              <a:t>moleconomic</a:t>
            </a:r>
            <a:r>
              <a:rPr lang="en-US" sz="2000" dirty="0">
                <a:latin typeface="Arial Unicode MS" pitchFamily="34" charset="-128"/>
              </a:rPr>
              <a:t> flows have detrimental affects.</a:t>
            </a:r>
          </a:p>
        </p:txBody>
      </p:sp>
      <p:sp>
        <p:nvSpPr>
          <p:cNvPr id="52228" name="Text Box 4"/>
          <p:cNvSpPr txBox="1">
            <a:spLocks noChangeArrowheads="1"/>
          </p:cNvSpPr>
          <p:nvPr/>
        </p:nvSpPr>
        <p:spPr bwMode="auto">
          <a:xfrm>
            <a:off x="211137" y="4924073"/>
            <a:ext cx="8721725" cy="1089025"/>
          </a:xfrm>
          <a:prstGeom prst="rect">
            <a:avLst/>
          </a:prstGeom>
          <a:solidFill>
            <a:srgbClr val="FFFF99"/>
          </a:solidFill>
          <a:ln w="19050" algn="ctr">
            <a:solidFill>
              <a:srgbClr val="000000"/>
            </a:solidFill>
            <a:miter lim="800000"/>
            <a:headEnd/>
            <a:tailEnd/>
          </a:ln>
        </p:spPr>
        <p:txBody>
          <a:bodyPr>
            <a:spAutoFit/>
          </a:bodyPr>
          <a:lstStyle/>
          <a:p>
            <a:pPr eaLnBrk="0" hangingPunct="0">
              <a:spcBef>
                <a:spcPct val="50000"/>
              </a:spcBef>
            </a:pPr>
            <a:r>
              <a:rPr lang="en-US" sz="1600" b="1" dirty="0">
                <a:latin typeface="Arial Unicode MS" pitchFamily="34" charset="-128"/>
              </a:rPr>
              <a:t>To reduce the impact on earth systems new technical paradigms need to be invented and cultural changes evolve that result in </a:t>
            </a:r>
            <a:r>
              <a:rPr lang="en-US" sz="1600" b="1" dirty="0" smtClean="0">
                <a:latin typeface="Arial Unicode MS" pitchFamily="34" charset="-128"/>
              </a:rPr>
              <a:t>energy and materials </a:t>
            </a:r>
            <a:r>
              <a:rPr lang="en-US" sz="1600" b="1" dirty="0">
                <a:latin typeface="Arial Unicode MS" pitchFamily="34" charset="-128"/>
              </a:rPr>
              <a:t>flows with underlying </a:t>
            </a:r>
            <a:r>
              <a:rPr lang="en-US" sz="1600" b="1" dirty="0" err="1" smtClean="0">
                <a:latin typeface="Arial Unicode MS" pitchFamily="34" charset="-128"/>
              </a:rPr>
              <a:t>moleconomic</a:t>
            </a:r>
            <a:r>
              <a:rPr lang="en-US" sz="1600" b="1" dirty="0" smtClean="0">
                <a:latin typeface="Arial Unicode MS" pitchFamily="34" charset="-128"/>
              </a:rPr>
              <a:t> </a:t>
            </a:r>
            <a:r>
              <a:rPr lang="en-US" sz="1600" b="1" dirty="0">
                <a:latin typeface="Arial Unicode MS" pitchFamily="34" charset="-128"/>
              </a:rPr>
              <a:t>flows that mimic or at least do not interfere with natural flows and that support rather than detrimentally impact on earth systems.</a:t>
            </a:r>
          </a:p>
        </p:txBody>
      </p:sp>
      <p:grpSp>
        <p:nvGrpSpPr>
          <p:cNvPr id="52229" name="Group 5"/>
          <p:cNvGrpSpPr>
            <a:grpSpLocks/>
          </p:cNvGrpSpPr>
          <p:nvPr/>
        </p:nvGrpSpPr>
        <p:grpSpPr bwMode="auto">
          <a:xfrm>
            <a:off x="461963" y="915988"/>
            <a:ext cx="3962400" cy="3752850"/>
            <a:chOff x="250" y="553"/>
            <a:chExt cx="2537" cy="2529"/>
          </a:xfrm>
        </p:grpSpPr>
        <p:pic>
          <p:nvPicPr>
            <p:cNvPr id="52231" name="Picture 6" descr="WorldColourTransp181104"/>
            <p:cNvPicPr>
              <a:picLocks noChangeAspect="1" noChangeArrowheads="1"/>
            </p:cNvPicPr>
            <p:nvPr/>
          </p:nvPicPr>
          <p:blipFill>
            <a:blip r:embed="rId2"/>
            <a:srcRect/>
            <a:stretch>
              <a:fillRect/>
            </a:stretch>
          </p:blipFill>
          <p:spPr bwMode="auto">
            <a:xfrm>
              <a:off x="612" y="777"/>
              <a:ext cx="1782" cy="1787"/>
            </a:xfrm>
            <a:prstGeom prst="rect">
              <a:avLst/>
            </a:prstGeom>
            <a:noFill/>
            <a:ln w="9525">
              <a:noFill/>
              <a:miter lim="800000"/>
              <a:headEnd/>
              <a:tailEnd/>
            </a:ln>
          </p:spPr>
        </p:pic>
        <p:sp>
          <p:nvSpPr>
            <p:cNvPr id="52232" name="AutoShape 7"/>
            <p:cNvSpPr>
              <a:spLocks noChangeArrowheads="1"/>
            </p:cNvSpPr>
            <p:nvPr/>
          </p:nvSpPr>
          <p:spPr bwMode="auto">
            <a:xfrm rot="9053052" flipH="1" flipV="1">
              <a:off x="250" y="1783"/>
              <a:ext cx="781" cy="1243"/>
            </a:xfrm>
            <a:prstGeom prst="curvedRightArrow">
              <a:avLst>
                <a:gd name="adj1" fmla="val 36318"/>
                <a:gd name="adj2" fmla="val 68149"/>
                <a:gd name="adj3" fmla="val 34426"/>
              </a:avLst>
            </a:prstGeom>
            <a:solidFill>
              <a:srgbClr val="00FF00"/>
            </a:solidFill>
            <a:ln w="9525">
              <a:solidFill>
                <a:srgbClr val="000000"/>
              </a:solidFill>
              <a:miter lim="800000"/>
              <a:headEnd/>
              <a:tailEnd/>
            </a:ln>
          </p:spPr>
          <p:txBody>
            <a:bodyPr/>
            <a:lstStyle/>
            <a:p>
              <a:pPr eaLnBrk="0" hangingPunct="0">
                <a:spcBef>
                  <a:spcPct val="50000"/>
                </a:spcBef>
              </a:pPr>
              <a:endParaRPr lang="en-US" sz="1200" b="1">
                <a:latin typeface="Arial Unicode MS" pitchFamily="34" charset="-128"/>
              </a:endParaRPr>
            </a:p>
          </p:txBody>
        </p:sp>
        <p:sp>
          <p:nvSpPr>
            <p:cNvPr id="52233" name="Text Box 8"/>
            <p:cNvSpPr txBox="1">
              <a:spLocks noChangeArrowheads="1"/>
            </p:cNvSpPr>
            <p:nvPr/>
          </p:nvSpPr>
          <p:spPr bwMode="auto">
            <a:xfrm>
              <a:off x="885" y="1045"/>
              <a:ext cx="1180" cy="802"/>
            </a:xfrm>
            <a:prstGeom prst="rect">
              <a:avLst/>
            </a:prstGeom>
            <a:gradFill rotWithShape="0">
              <a:gsLst>
                <a:gs pos="0">
                  <a:srgbClr val="FFFF66"/>
                </a:gs>
                <a:gs pos="100000">
                  <a:srgbClr val="FF0000"/>
                </a:gs>
              </a:gsLst>
              <a:path path="shape">
                <a:fillToRect l="50000" t="50000" r="50000" b="50000"/>
              </a:path>
            </a:gradFill>
            <a:ln w="19050" algn="ctr">
              <a:noFill/>
              <a:miter lim="800000"/>
              <a:headEnd/>
              <a:tailEnd/>
            </a:ln>
          </p:spPr>
          <p:txBody>
            <a:bodyPr lIns="91352" tIns="45680" rIns="91352" bIns="45680">
              <a:spAutoFit/>
            </a:bodyPr>
            <a:lstStyle/>
            <a:p>
              <a:pPr eaLnBrk="0" hangingPunct="0">
                <a:spcBef>
                  <a:spcPct val="50000"/>
                </a:spcBef>
              </a:pPr>
              <a:r>
                <a:rPr lang="en-AU" sz="1800" b="1">
                  <a:latin typeface="Arial Black" pitchFamily="34" charset="0"/>
                </a:rPr>
                <a:t>Detrimental affects on earth systems</a:t>
              </a:r>
            </a:p>
          </p:txBody>
        </p:sp>
        <p:sp>
          <p:nvSpPr>
            <p:cNvPr id="52234" name="Text Box 9"/>
            <p:cNvSpPr txBox="1">
              <a:spLocks noChangeArrowheads="1"/>
            </p:cNvSpPr>
            <p:nvPr/>
          </p:nvSpPr>
          <p:spPr bwMode="auto">
            <a:xfrm rot="20465455">
              <a:off x="450" y="1820"/>
              <a:ext cx="1861" cy="391"/>
            </a:xfrm>
            <a:prstGeom prst="rect">
              <a:avLst/>
            </a:prstGeom>
            <a:solidFill>
              <a:srgbClr val="FFFF66"/>
            </a:solidFill>
            <a:ln w="19050" algn="ctr">
              <a:noFill/>
              <a:miter lim="800000"/>
              <a:headEnd/>
              <a:tailEnd/>
            </a:ln>
          </p:spPr>
          <p:txBody>
            <a:bodyPr>
              <a:spAutoFit/>
            </a:bodyPr>
            <a:lstStyle/>
            <a:p>
              <a:pPr eaLnBrk="0" hangingPunct="0">
                <a:spcBef>
                  <a:spcPct val="50000"/>
                </a:spcBef>
              </a:pPr>
              <a:r>
                <a:rPr lang="en-US" sz="1600" b="1" dirty="0">
                  <a:latin typeface="Arial Unicode MS" pitchFamily="34" charset="-128"/>
                </a:rPr>
                <a:t>Move </a:t>
              </a:r>
              <a:r>
                <a:rPr lang="en-US" sz="1600" b="1" dirty="0" smtClean="0">
                  <a:latin typeface="Arial Unicode MS" pitchFamily="34" charset="-128"/>
                </a:rPr>
                <a:t>700-800 billion </a:t>
              </a:r>
              <a:r>
                <a:rPr lang="en-US" sz="1600" b="1" dirty="0" err="1">
                  <a:latin typeface="Arial Unicode MS" pitchFamily="34" charset="-128"/>
                </a:rPr>
                <a:t>tonnes</a:t>
              </a:r>
              <a:r>
                <a:rPr lang="en-US" sz="1600" b="1" dirty="0">
                  <a:latin typeface="Arial Unicode MS" pitchFamily="34" charset="-128"/>
                </a:rPr>
                <a:t/>
              </a:r>
              <a:br>
                <a:rPr lang="en-US" sz="1600" b="1" dirty="0">
                  <a:latin typeface="Arial Unicode MS" pitchFamily="34" charset="-128"/>
                </a:rPr>
              </a:br>
              <a:r>
                <a:rPr lang="en-US" sz="1600" b="1" dirty="0">
                  <a:latin typeface="Arial Unicode MS" pitchFamily="34" charset="-128"/>
                </a:rPr>
                <a:t>Use </a:t>
              </a:r>
              <a:r>
                <a:rPr lang="en-US" sz="1600" b="1" dirty="0" smtClean="0">
                  <a:latin typeface="Arial Unicode MS" pitchFamily="34" charset="-128"/>
                </a:rPr>
                <a:t>some 70 </a:t>
              </a:r>
              <a:r>
                <a:rPr lang="en-US" sz="1600" b="1" dirty="0">
                  <a:latin typeface="Arial Unicode MS" pitchFamily="34" charset="-128"/>
                </a:rPr>
                <a:t>billion </a:t>
              </a:r>
              <a:r>
                <a:rPr lang="en-US" sz="1600" b="1" dirty="0" err="1">
                  <a:latin typeface="Arial Unicode MS" pitchFamily="34" charset="-128"/>
                </a:rPr>
                <a:t>tonnes</a:t>
              </a:r>
              <a:endParaRPr lang="en-US" sz="1600" b="1" dirty="0">
                <a:latin typeface="Arial Unicode MS" pitchFamily="34" charset="-128"/>
              </a:endParaRPr>
            </a:p>
          </p:txBody>
        </p:sp>
        <p:pic>
          <p:nvPicPr>
            <p:cNvPr id="52235" name="Picture 10"/>
            <p:cNvPicPr>
              <a:picLocks noChangeArrowheads="1"/>
            </p:cNvPicPr>
            <p:nvPr/>
          </p:nvPicPr>
          <p:blipFill>
            <a:blip r:embed="rId3"/>
            <a:srcRect/>
            <a:stretch>
              <a:fillRect/>
            </a:stretch>
          </p:blipFill>
          <p:spPr bwMode="auto">
            <a:xfrm>
              <a:off x="1101" y="2217"/>
              <a:ext cx="1004" cy="659"/>
            </a:xfrm>
            <a:prstGeom prst="rect">
              <a:avLst/>
            </a:prstGeom>
            <a:noFill/>
            <a:ln w="9525">
              <a:noFill/>
              <a:miter lim="800000"/>
              <a:headEnd/>
              <a:tailEnd/>
            </a:ln>
          </p:spPr>
        </p:pic>
        <p:sp>
          <p:nvSpPr>
            <p:cNvPr id="52236" name="WordArt 11"/>
            <p:cNvSpPr>
              <a:spLocks noChangeArrowheads="1" noChangeShapeType="1" noTextEdit="1"/>
            </p:cNvSpPr>
            <p:nvPr/>
          </p:nvSpPr>
          <p:spPr bwMode="auto">
            <a:xfrm>
              <a:off x="951" y="553"/>
              <a:ext cx="1104" cy="476"/>
            </a:xfrm>
            <a:prstGeom prst="rect">
              <a:avLst/>
            </a:prstGeom>
          </p:spPr>
          <p:txBody>
            <a:bodyPr spcFirstLastPara="1" wrap="none" fromWordArt="1">
              <a:prstTxWarp prst="textArchUp">
                <a:avLst>
                  <a:gd name="adj" fmla="val 11425780"/>
                </a:avLst>
              </a:prstTxWarp>
            </a:bodyPr>
            <a:lstStyle/>
            <a:p>
              <a:pPr algn="ctr"/>
              <a:r>
                <a:rPr lang="en-US" sz="3600" b="1" kern="10">
                  <a:ln w="9525">
                    <a:solidFill>
                      <a:srgbClr val="000000"/>
                    </a:solidFill>
                    <a:round/>
                    <a:headEnd/>
                    <a:tailEnd/>
                  </a:ln>
                  <a:solidFill>
                    <a:srgbClr val="00FF00"/>
                  </a:solidFill>
                  <a:latin typeface="Arial Black"/>
                </a:rPr>
                <a:t>Biosphere</a:t>
              </a:r>
            </a:p>
          </p:txBody>
        </p:sp>
        <p:sp>
          <p:nvSpPr>
            <p:cNvPr id="52237" name="WordArt 12"/>
            <p:cNvSpPr>
              <a:spLocks noChangeArrowheads="1" noChangeShapeType="1" noTextEdit="1"/>
            </p:cNvSpPr>
            <p:nvPr/>
          </p:nvSpPr>
          <p:spPr bwMode="auto">
            <a:xfrm>
              <a:off x="1058" y="2811"/>
              <a:ext cx="972" cy="271"/>
            </a:xfrm>
            <a:prstGeom prst="rect">
              <a:avLst/>
            </a:prstGeom>
          </p:spPr>
          <p:txBody>
            <a:bodyPr wrap="none" fromWordArt="1">
              <a:prstTxWarp prst="textCanDown">
                <a:avLst>
                  <a:gd name="adj" fmla="val 14287"/>
                </a:avLst>
              </a:prstTxWarp>
            </a:bodyPr>
            <a:lstStyle/>
            <a:p>
              <a:pPr algn="ctr"/>
              <a:r>
                <a:rPr lang="en-US" sz="3600" b="1" kern="10">
                  <a:ln w="3175">
                    <a:solidFill>
                      <a:srgbClr val="000000"/>
                    </a:solidFill>
                    <a:round/>
                    <a:headEnd/>
                    <a:tailEnd/>
                  </a:ln>
                  <a:solidFill>
                    <a:srgbClr val="FF3300"/>
                  </a:solidFill>
                  <a:latin typeface="Arial Black"/>
                </a:rPr>
                <a:t>Anthroposphere</a:t>
              </a:r>
            </a:p>
          </p:txBody>
        </p:sp>
        <p:sp>
          <p:nvSpPr>
            <p:cNvPr id="52238" name="Text Box 13"/>
            <p:cNvSpPr txBox="1">
              <a:spLocks noChangeArrowheads="1"/>
            </p:cNvSpPr>
            <p:nvPr/>
          </p:nvSpPr>
          <p:spPr bwMode="auto">
            <a:xfrm>
              <a:off x="397" y="1791"/>
              <a:ext cx="496" cy="164"/>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Take</a:t>
              </a:r>
              <a:endParaRPr lang="en-US" sz="1600">
                <a:latin typeface="Arial Unicode MS" pitchFamily="34" charset="-128"/>
              </a:endParaRPr>
            </a:p>
          </p:txBody>
        </p:sp>
        <p:sp>
          <p:nvSpPr>
            <p:cNvPr id="52239" name="AutoShape 14"/>
            <p:cNvSpPr>
              <a:spLocks noChangeArrowheads="1"/>
            </p:cNvSpPr>
            <p:nvPr/>
          </p:nvSpPr>
          <p:spPr bwMode="auto">
            <a:xfrm rot="9562733" flipH="1">
              <a:off x="1851" y="1171"/>
              <a:ext cx="755" cy="1269"/>
            </a:xfrm>
            <a:prstGeom prst="curvedLeftArrow">
              <a:avLst>
                <a:gd name="adj1" fmla="val 36604"/>
                <a:gd name="adj2" fmla="val 72414"/>
                <a:gd name="adj3" fmla="val 33333"/>
              </a:avLst>
            </a:prstGeom>
            <a:solidFill>
              <a:srgbClr val="FFCC00"/>
            </a:solidFill>
            <a:ln w="9525">
              <a:solidFill>
                <a:srgbClr val="000000"/>
              </a:solidFill>
              <a:miter lim="800000"/>
              <a:headEnd/>
              <a:tailEnd/>
            </a:ln>
          </p:spPr>
          <p:txBody>
            <a:bodyPr/>
            <a:lstStyle/>
            <a:p>
              <a:pPr eaLnBrk="0" hangingPunct="0">
                <a:spcBef>
                  <a:spcPct val="50000"/>
                </a:spcBef>
              </a:pPr>
              <a:endParaRPr lang="en-US" sz="1200" b="1">
                <a:latin typeface="Arial Unicode MS" pitchFamily="34" charset="-128"/>
              </a:endParaRPr>
            </a:p>
          </p:txBody>
        </p:sp>
        <p:sp>
          <p:nvSpPr>
            <p:cNvPr id="52240" name="WordArt 15"/>
            <p:cNvSpPr>
              <a:spLocks noChangeArrowheads="1" noChangeShapeType="1" noTextEdit="1"/>
            </p:cNvSpPr>
            <p:nvPr/>
          </p:nvSpPr>
          <p:spPr bwMode="auto">
            <a:xfrm>
              <a:off x="961" y="710"/>
              <a:ext cx="1061" cy="561"/>
            </a:xfrm>
            <a:prstGeom prst="rect">
              <a:avLst/>
            </a:prstGeom>
          </p:spPr>
          <p:txBody>
            <a:bodyPr spcFirstLastPara="1" wrap="none" fromWordArt="1">
              <a:prstTxWarp prst="textArchUp">
                <a:avLst>
                  <a:gd name="adj" fmla="val 11908748"/>
                </a:avLst>
              </a:prstTxWarp>
            </a:bodyPr>
            <a:lstStyle/>
            <a:p>
              <a:pPr algn="ctr"/>
              <a:r>
                <a:rPr lang="en-US" sz="3600" b="1" kern="10">
                  <a:ln w="9525">
                    <a:solidFill>
                      <a:srgbClr val="000000"/>
                    </a:solidFill>
                    <a:round/>
                    <a:headEnd/>
                    <a:tailEnd/>
                  </a:ln>
                  <a:solidFill>
                    <a:srgbClr val="FFCC00"/>
                  </a:solidFill>
                  <a:latin typeface="Arial Black"/>
                </a:rPr>
                <a:t>Geosphere</a:t>
              </a:r>
            </a:p>
          </p:txBody>
        </p:sp>
        <p:sp>
          <p:nvSpPr>
            <p:cNvPr id="52241" name="Text Box 16"/>
            <p:cNvSpPr txBox="1">
              <a:spLocks noChangeArrowheads="1"/>
            </p:cNvSpPr>
            <p:nvPr/>
          </p:nvSpPr>
          <p:spPr bwMode="auto">
            <a:xfrm>
              <a:off x="1834" y="1433"/>
              <a:ext cx="545" cy="164"/>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Waste</a:t>
              </a:r>
              <a:endParaRPr lang="en-US" sz="1600">
                <a:latin typeface="Arial Unicode MS" pitchFamily="34" charset="-128"/>
              </a:endParaRPr>
            </a:p>
          </p:txBody>
        </p:sp>
        <p:pic>
          <p:nvPicPr>
            <p:cNvPr id="52242" name="Picture 17" descr="Plane1"/>
            <p:cNvPicPr>
              <a:picLocks noChangeAspect="1" noChangeArrowheads="1"/>
            </p:cNvPicPr>
            <p:nvPr/>
          </p:nvPicPr>
          <p:blipFill>
            <a:blip r:embed="rId4"/>
            <a:srcRect/>
            <a:stretch>
              <a:fillRect/>
            </a:stretch>
          </p:blipFill>
          <p:spPr bwMode="auto">
            <a:xfrm rot="899465">
              <a:off x="1669" y="2270"/>
              <a:ext cx="348" cy="105"/>
            </a:xfrm>
            <a:prstGeom prst="rect">
              <a:avLst/>
            </a:prstGeom>
            <a:noFill/>
            <a:ln w="9525">
              <a:noFill/>
              <a:miter lim="800000"/>
              <a:headEnd/>
              <a:tailEnd/>
            </a:ln>
          </p:spPr>
        </p:pic>
        <p:sp>
          <p:nvSpPr>
            <p:cNvPr id="52243" name="Text Box 18"/>
            <p:cNvSpPr txBox="1">
              <a:spLocks noChangeArrowheads="1"/>
            </p:cNvSpPr>
            <p:nvPr/>
          </p:nvSpPr>
          <p:spPr bwMode="auto">
            <a:xfrm rot="8838691" flipV="1">
              <a:off x="1973" y="2096"/>
              <a:ext cx="814" cy="256"/>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Materials</a:t>
              </a:r>
              <a:endParaRPr lang="en-US" sz="1600">
                <a:latin typeface="Arial Unicode MS" pitchFamily="34" charset="-128"/>
              </a:endParaRPr>
            </a:p>
          </p:txBody>
        </p:sp>
        <p:sp>
          <p:nvSpPr>
            <p:cNvPr id="52244" name="Text Box 19"/>
            <p:cNvSpPr txBox="1">
              <a:spLocks noChangeArrowheads="1"/>
            </p:cNvSpPr>
            <p:nvPr/>
          </p:nvSpPr>
          <p:spPr bwMode="auto">
            <a:xfrm rot="10141732" flipV="1">
              <a:off x="408" y="2537"/>
              <a:ext cx="789" cy="256"/>
            </a:xfrm>
            <a:prstGeom prst="rect">
              <a:avLst/>
            </a:prstGeom>
            <a:noFill/>
            <a:ln w="9525">
              <a:noFill/>
              <a:miter lim="800000"/>
              <a:headEnd/>
              <a:tailEnd/>
            </a:ln>
          </p:spPr>
          <p:txBody>
            <a:bodyPr/>
            <a:lstStyle/>
            <a:p>
              <a:pPr eaLnBrk="0" hangingPunct="0">
                <a:spcBef>
                  <a:spcPct val="50000"/>
                </a:spcBef>
              </a:pPr>
              <a:r>
                <a:rPr lang="en-US" sz="1800">
                  <a:latin typeface="Arial Unicode MS" pitchFamily="34" charset="-128"/>
                </a:rPr>
                <a:t>Materials</a:t>
              </a:r>
              <a:endParaRPr lang="en-US" sz="1600">
                <a:latin typeface="Arial Unicode MS" pitchFamily="34" charset="-128"/>
              </a:endParaRPr>
            </a:p>
          </p:txBody>
        </p:sp>
        <p:sp>
          <p:nvSpPr>
            <p:cNvPr id="52245" name="WordArt 20"/>
            <p:cNvSpPr>
              <a:spLocks noChangeArrowheads="1" noChangeShapeType="1" noTextEdit="1"/>
            </p:cNvSpPr>
            <p:nvPr/>
          </p:nvSpPr>
          <p:spPr bwMode="auto">
            <a:xfrm>
              <a:off x="1139" y="2454"/>
              <a:ext cx="798" cy="187"/>
            </a:xfrm>
            <a:prstGeom prst="rect">
              <a:avLst/>
            </a:prstGeom>
          </p:spPr>
          <p:txBody>
            <a:bodyPr wrap="none" fromWordArt="1">
              <a:prstTxWarp prst="textPlain">
                <a:avLst>
                  <a:gd name="adj" fmla="val 50000"/>
                </a:avLst>
              </a:prstTxWarp>
            </a:bodyPr>
            <a:lstStyle/>
            <a:p>
              <a:pPr algn="ctr"/>
              <a:r>
                <a:rPr lang="en-US" sz="2800" b="1" kern="10">
                  <a:ln w="12700">
                    <a:solidFill>
                      <a:srgbClr val="000000"/>
                    </a:solidFill>
                    <a:round/>
                    <a:headEnd/>
                    <a:tailEnd/>
                  </a:ln>
                  <a:solidFill>
                    <a:srgbClr val="FFFF00"/>
                  </a:solidFill>
                  <a:latin typeface="Arial Black"/>
                </a:rPr>
                <a:t>Manipulate</a:t>
              </a:r>
            </a:p>
          </p:txBody>
        </p:sp>
        <p:sp>
          <p:nvSpPr>
            <p:cNvPr id="52246" name="WordArt 21"/>
            <p:cNvSpPr>
              <a:spLocks noChangeArrowheads="1" noChangeShapeType="1" noTextEdit="1"/>
            </p:cNvSpPr>
            <p:nvPr/>
          </p:nvSpPr>
          <p:spPr bwMode="auto">
            <a:xfrm>
              <a:off x="1008" y="2652"/>
              <a:ext cx="1068" cy="147"/>
            </a:xfrm>
            <a:prstGeom prst="rect">
              <a:avLst/>
            </a:prstGeom>
          </p:spPr>
          <p:txBody>
            <a:bodyPr wrap="none" fromWordArt="1">
              <a:prstTxWarp prst="textPlain">
                <a:avLst>
                  <a:gd name="adj" fmla="val 50000"/>
                </a:avLst>
              </a:prstTxWarp>
            </a:bodyPr>
            <a:lstStyle/>
            <a:p>
              <a:pPr algn="ctr"/>
              <a:r>
                <a:rPr lang="en-US" sz="2800" b="1" kern="10">
                  <a:ln w="12700">
                    <a:solidFill>
                      <a:srgbClr val="000000"/>
                    </a:solidFill>
                    <a:round/>
                    <a:headEnd/>
                    <a:tailEnd/>
                  </a:ln>
                  <a:solidFill>
                    <a:srgbClr val="FFFF00"/>
                  </a:solidFill>
                  <a:latin typeface="Arial Black"/>
                </a:rPr>
                <a:t>Make and Use</a:t>
              </a:r>
            </a:p>
          </p:txBody>
        </p:sp>
      </p:grpSp>
    </p:spTree>
    <p:extLst>
      <p:ext uri="{BB962C8B-B14F-4D97-AF65-F5344CB8AC3E}">
        <p14:creationId xmlns:p14="http://schemas.microsoft.com/office/powerpoint/2010/main" val="167206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0422" y="0"/>
            <a:ext cx="8352928" cy="764704"/>
          </a:xfrm>
        </p:spPr>
        <p:txBody>
          <a:bodyPr>
            <a:normAutofit/>
          </a:bodyPr>
          <a:lstStyle/>
          <a:p>
            <a:pPr eaLnBrk="1" hangingPunct="1"/>
            <a:r>
              <a:rPr lang="en-AU" sz="4400" dirty="0" smtClean="0"/>
              <a:t>The Techno-Process</a:t>
            </a:r>
            <a:endParaRPr lang="en-AU" sz="4400" dirty="0"/>
          </a:p>
        </p:txBody>
      </p:sp>
      <p:sp>
        <p:nvSpPr>
          <p:cNvPr id="3" name="Slide Number Placeholder 2"/>
          <p:cNvSpPr>
            <a:spLocks noGrp="1"/>
          </p:cNvSpPr>
          <p:nvPr>
            <p:ph type="sldNum" sz="quarter" idx="12"/>
          </p:nvPr>
        </p:nvSpPr>
        <p:spPr>
          <a:xfrm>
            <a:off x="7010400" y="0"/>
            <a:ext cx="2133600" cy="365125"/>
          </a:xfrm>
        </p:spPr>
        <p:txBody>
          <a:bodyPr/>
          <a:lstStyle/>
          <a:p>
            <a:pPr>
              <a:defRPr/>
            </a:pPr>
            <a:fld id="{C487EC9C-28F4-44BB-9C83-313754E2EF7D}" type="slidenum">
              <a:rPr lang="en-AU" smtClean="0"/>
              <a:pPr>
                <a:defRPr/>
              </a:pPr>
              <a:t>13</a:t>
            </a:fld>
            <a:endParaRPr lang="en-AU" dirty="0"/>
          </a:p>
        </p:txBody>
      </p:sp>
      <p:sp>
        <p:nvSpPr>
          <p:cNvPr id="2" name="Right Arrow 1"/>
          <p:cNvSpPr/>
          <p:nvPr/>
        </p:nvSpPr>
        <p:spPr>
          <a:xfrm>
            <a:off x="1915734" y="518223"/>
            <a:ext cx="5796501" cy="864096"/>
          </a:xfrm>
          <a:prstGeom prst="rightArrow">
            <a:avLst/>
          </a:prstGeom>
          <a:gradFill flip="none" rotWithShape="1">
            <a:gsLst>
              <a:gs pos="0">
                <a:schemeClr val="bg2">
                  <a:lumMod val="75000"/>
                </a:schemeClr>
              </a:gs>
              <a:gs pos="50000">
                <a:schemeClr val="accent1">
                  <a:tint val="44500"/>
                  <a:satMod val="160000"/>
                </a:schemeClr>
              </a:gs>
              <a:gs pos="100000">
                <a:srgbClr val="FF996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solidFill>
                  <a:schemeClr val="tx1"/>
                </a:solidFill>
              </a:rPr>
              <a:t>Extract, Process, Build, &amp; Manufacture, Use, Dispose</a:t>
            </a:r>
            <a:endParaRPr lang="en-AU" b="1" dirty="0">
              <a:solidFill>
                <a:schemeClr val="tx1"/>
              </a:solidFill>
            </a:endParaRPr>
          </a:p>
        </p:txBody>
      </p:sp>
      <p:pic>
        <p:nvPicPr>
          <p:cNvPr id="9" name="Picture 36" descr="j02151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224" y="431319"/>
            <a:ext cx="1104152" cy="103328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1782002" y="1170042"/>
            <a:ext cx="5556523" cy="4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AU" sz="3600" dirty="0" smtClean="0"/>
              <a:t>Underlying Molecular Flows</a:t>
            </a:r>
          </a:p>
        </p:txBody>
      </p:sp>
      <p:sp>
        <p:nvSpPr>
          <p:cNvPr id="10" name="TextBox 9"/>
          <p:cNvSpPr txBox="1"/>
          <p:nvPr/>
        </p:nvSpPr>
        <p:spPr>
          <a:xfrm>
            <a:off x="742382" y="2093865"/>
            <a:ext cx="1586582" cy="379775"/>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t>Extract</a:t>
            </a:r>
            <a:endParaRPr lang="en-AU" b="1" dirty="0"/>
          </a:p>
        </p:txBody>
      </p:sp>
      <p:sp>
        <p:nvSpPr>
          <p:cNvPr id="20" name="TextBox 19"/>
          <p:cNvSpPr txBox="1"/>
          <p:nvPr/>
        </p:nvSpPr>
        <p:spPr>
          <a:xfrm>
            <a:off x="739964" y="2473640"/>
            <a:ext cx="1586582" cy="1225263"/>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Methane NOX &amp; SOX</a:t>
            </a:r>
            <a:br>
              <a:rPr lang="en-AU" dirty="0" smtClean="0"/>
            </a:br>
            <a:r>
              <a:rPr lang="en-AU" dirty="0" smtClean="0"/>
              <a:t>Heavy Metals</a:t>
            </a:r>
            <a:br>
              <a:rPr lang="en-AU" dirty="0" smtClean="0"/>
            </a:br>
            <a:r>
              <a:rPr lang="en-AU" dirty="0" smtClean="0"/>
              <a:t>CO</a:t>
            </a:r>
            <a:r>
              <a:rPr lang="en-AU" baseline="-25000" dirty="0" smtClean="0"/>
              <a:t>2</a:t>
            </a:r>
            <a:br>
              <a:rPr lang="en-AU" baseline="-25000" dirty="0" smtClean="0"/>
            </a:br>
            <a:r>
              <a:rPr lang="en-AU" baseline="-25000" dirty="0" smtClean="0"/>
              <a:t> </a:t>
            </a:r>
            <a:r>
              <a:rPr lang="en-AU" dirty="0" smtClean="0"/>
              <a:t>etc.</a:t>
            </a:r>
            <a:endParaRPr lang="en-AU" dirty="0"/>
          </a:p>
        </p:txBody>
      </p:sp>
      <p:sp>
        <p:nvSpPr>
          <p:cNvPr id="21" name="TextBox 20"/>
          <p:cNvSpPr txBox="1"/>
          <p:nvPr/>
        </p:nvSpPr>
        <p:spPr>
          <a:xfrm>
            <a:off x="744801" y="3705646"/>
            <a:ext cx="1581745" cy="887726"/>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Embodied &amp; Process Energy &amp; Emissions</a:t>
            </a:r>
            <a:endParaRPr lang="en-AU" dirty="0"/>
          </a:p>
        </p:txBody>
      </p:sp>
      <p:sp>
        <p:nvSpPr>
          <p:cNvPr id="22" name="TextBox 21"/>
          <p:cNvSpPr txBox="1"/>
          <p:nvPr/>
        </p:nvSpPr>
        <p:spPr>
          <a:xfrm>
            <a:off x="2813215" y="1678008"/>
            <a:ext cx="1645675" cy="1176290"/>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solidFill>
                  <a:schemeClr val="tx1"/>
                </a:solidFill>
              </a:rPr>
              <a:t>Process,</a:t>
            </a:r>
            <a:br>
              <a:rPr lang="en-AU" b="1" dirty="0" smtClean="0">
                <a:solidFill>
                  <a:schemeClr val="tx1"/>
                </a:solidFill>
              </a:rPr>
            </a:br>
            <a:r>
              <a:rPr lang="en-AU" b="1" dirty="0" smtClean="0">
                <a:solidFill>
                  <a:schemeClr val="tx1"/>
                </a:solidFill>
              </a:rPr>
              <a:t>Build</a:t>
            </a:r>
            <a:br>
              <a:rPr lang="en-AU" b="1" dirty="0" smtClean="0">
                <a:solidFill>
                  <a:schemeClr val="tx1"/>
                </a:solidFill>
              </a:rPr>
            </a:br>
            <a:r>
              <a:rPr lang="en-AU" b="1" dirty="0" smtClean="0">
                <a:solidFill>
                  <a:schemeClr val="tx1"/>
                </a:solidFill>
              </a:rPr>
              <a:t> &amp;</a:t>
            </a:r>
            <a:br>
              <a:rPr lang="en-AU" b="1" dirty="0" smtClean="0">
                <a:solidFill>
                  <a:schemeClr val="tx1"/>
                </a:solidFill>
              </a:rPr>
            </a:br>
            <a:r>
              <a:rPr lang="en-AU" b="1" dirty="0" smtClean="0">
                <a:solidFill>
                  <a:schemeClr val="tx1"/>
                </a:solidFill>
              </a:rPr>
              <a:t>Manufacture</a:t>
            </a:r>
            <a:endParaRPr lang="en-AU" b="1" dirty="0"/>
          </a:p>
        </p:txBody>
      </p:sp>
      <p:sp>
        <p:nvSpPr>
          <p:cNvPr id="23" name="TextBox 22"/>
          <p:cNvSpPr txBox="1"/>
          <p:nvPr/>
        </p:nvSpPr>
        <p:spPr>
          <a:xfrm>
            <a:off x="2810167" y="2854298"/>
            <a:ext cx="1651767" cy="1183468"/>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NOX &amp; SOX</a:t>
            </a:r>
          </a:p>
          <a:p>
            <a:pPr algn="ctr"/>
            <a:r>
              <a:rPr lang="en-AU" dirty="0" smtClean="0"/>
              <a:t>Heavy Metals CO</a:t>
            </a:r>
            <a:r>
              <a:rPr lang="en-AU" baseline="-25000" dirty="0" smtClean="0"/>
              <a:t>2</a:t>
            </a:r>
            <a:br>
              <a:rPr lang="en-AU" baseline="-25000" dirty="0" smtClean="0"/>
            </a:br>
            <a:r>
              <a:rPr lang="en-AU" dirty="0" smtClean="0"/>
              <a:t>etc.</a:t>
            </a:r>
            <a:endParaRPr lang="en-AU" baseline="-25000" dirty="0"/>
          </a:p>
        </p:txBody>
      </p:sp>
      <p:sp>
        <p:nvSpPr>
          <p:cNvPr id="24" name="TextBox 23"/>
          <p:cNvSpPr txBox="1"/>
          <p:nvPr/>
        </p:nvSpPr>
        <p:spPr>
          <a:xfrm>
            <a:off x="2813215" y="4043792"/>
            <a:ext cx="1645675" cy="941677"/>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Embodied &amp; Process Energy &amp; Emissions</a:t>
            </a:r>
            <a:endParaRPr lang="en-AU" dirty="0"/>
          </a:p>
        </p:txBody>
      </p:sp>
      <p:sp>
        <p:nvSpPr>
          <p:cNvPr id="25" name="TextBox 24"/>
          <p:cNvSpPr txBox="1"/>
          <p:nvPr/>
        </p:nvSpPr>
        <p:spPr>
          <a:xfrm>
            <a:off x="4914577" y="2260978"/>
            <a:ext cx="1650999" cy="314590"/>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solidFill>
                  <a:schemeClr val="tx1"/>
                </a:solidFill>
              </a:rPr>
              <a:t>Use</a:t>
            </a:r>
            <a:endParaRPr lang="en-AU" b="1" dirty="0"/>
          </a:p>
        </p:txBody>
      </p:sp>
      <p:sp>
        <p:nvSpPr>
          <p:cNvPr id="26" name="TextBox 25"/>
          <p:cNvSpPr txBox="1"/>
          <p:nvPr/>
        </p:nvSpPr>
        <p:spPr>
          <a:xfrm>
            <a:off x="4914897" y="2582832"/>
            <a:ext cx="1650679" cy="1217896"/>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NOX &amp; SOX</a:t>
            </a:r>
          </a:p>
          <a:p>
            <a:pPr algn="ctr"/>
            <a:r>
              <a:rPr lang="en-AU" dirty="0" smtClean="0"/>
              <a:t>Heavy Metals CO</a:t>
            </a:r>
            <a:r>
              <a:rPr lang="en-AU" baseline="-25000" dirty="0" smtClean="0"/>
              <a:t>2</a:t>
            </a:r>
            <a:br>
              <a:rPr lang="en-AU" baseline="-25000" dirty="0" smtClean="0"/>
            </a:br>
            <a:r>
              <a:rPr lang="en-AU" dirty="0" smtClean="0"/>
              <a:t>etc.</a:t>
            </a:r>
            <a:endParaRPr lang="en-AU" baseline="-25000" dirty="0"/>
          </a:p>
        </p:txBody>
      </p:sp>
      <p:sp>
        <p:nvSpPr>
          <p:cNvPr id="27" name="TextBox 26"/>
          <p:cNvSpPr txBox="1"/>
          <p:nvPr/>
        </p:nvSpPr>
        <p:spPr>
          <a:xfrm>
            <a:off x="4914577" y="3800728"/>
            <a:ext cx="1650679" cy="752690"/>
          </a:xfrm>
          <a:prstGeom prst="rect">
            <a:avLst/>
          </a:prstGeom>
          <a:solidFill>
            <a:srgbClr val="FFC000"/>
          </a:solidFill>
          <a:ln>
            <a:solidFill>
              <a:schemeClr val="accent1">
                <a:shade val="50000"/>
              </a:schemeClr>
            </a:solidFill>
          </a:ln>
        </p:spPr>
        <p:txBody>
          <a:bodyPr wrap="square" rtlCol="0">
            <a:noAutofit/>
          </a:bodyPr>
          <a:lstStyle/>
          <a:p>
            <a:pPr algn="ctr"/>
            <a:r>
              <a:rPr lang="en-AU" dirty="0" smtClean="0"/>
              <a:t>Lifetime Energy &amp; Emissions</a:t>
            </a:r>
            <a:endParaRPr lang="en-AU" dirty="0"/>
          </a:p>
        </p:txBody>
      </p:sp>
      <p:sp>
        <p:nvSpPr>
          <p:cNvPr id="28" name="TextBox 27"/>
          <p:cNvSpPr txBox="1"/>
          <p:nvPr/>
        </p:nvSpPr>
        <p:spPr>
          <a:xfrm>
            <a:off x="7019695" y="1998595"/>
            <a:ext cx="1663699" cy="655796"/>
          </a:xfrm>
          <a:prstGeom prst="rect">
            <a:avLst/>
          </a:prstGeom>
          <a:solidFill>
            <a:schemeClr val="bg2">
              <a:lumMod val="50000"/>
            </a:schemeClr>
          </a:solidFill>
          <a:ln>
            <a:solidFill>
              <a:schemeClr val="accent1">
                <a:shade val="50000"/>
              </a:schemeClr>
            </a:solidFill>
          </a:ln>
        </p:spPr>
        <p:txBody>
          <a:bodyPr wrap="none" rtlCol="0">
            <a:noAutofit/>
          </a:bodyPr>
          <a:lstStyle/>
          <a:p>
            <a:pPr algn="ctr"/>
            <a:r>
              <a:rPr lang="en-AU" b="1" dirty="0" smtClean="0"/>
              <a:t>Dispose</a:t>
            </a:r>
            <a:br>
              <a:rPr lang="en-AU" b="1" dirty="0" smtClean="0"/>
            </a:br>
            <a:r>
              <a:rPr lang="en-AU" b="1" dirty="0" smtClean="0"/>
              <a:t>or Waste</a:t>
            </a:r>
            <a:endParaRPr lang="en-AU" b="1" dirty="0"/>
          </a:p>
        </p:txBody>
      </p:sp>
      <p:sp>
        <p:nvSpPr>
          <p:cNvPr id="29" name="TextBox 28"/>
          <p:cNvSpPr txBox="1"/>
          <p:nvPr/>
        </p:nvSpPr>
        <p:spPr>
          <a:xfrm>
            <a:off x="7023100" y="2664044"/>
            <a:ext cx="1660294" cy="1491659"/>
          </a:xfrm>
          <a:prstGeom prst="rect">
            <a:avLst/>
          </a:prstGeom>
          <a:solidFill>
            <a:schemeClr val="tx2">
              <a:lumMod val="60000"/>
              <a:lumOff val="40000"/>
            </a:schemeClr>
          </a:solidFill>
          <a:ln>
            <a:solidFill>
              <a:schemeClr val="accent1">
                <a:shade val="50000"/>
              </a:schemeClr>
            </a:solidFill>
          </a:ln>
        </p:spPr>
        <p:txBody>
          <a:bodyPr wrap="square" rtlCol="0">
            <a:noAutofit/>
          </a:bodyPr>
          <a:lstStyle/>
          <a:p>
            <a:pPr algn="ctr"/>
            <a:r>
              <a:rPr lang="en-AU" dirty="0" smtClean="0"/>
              <a:t>Methane</a:t>
            </a:r>
            <a:br>
              <a:rPr lang="en-AU" dirty="0" smtClean="0"/>
            </a:br>
            <a:r>
              <a:rPr lang="en-AU" dirty="0" smtClean="0"/>
              <a:t>NOX &amp; SOX</a:t>
            </a:r>
          </a:p>
          <a:p>
            <a:pPr algn="ctr"/>
            <a:r>
              <a:rPr lang="en-AU" dirty="0" smtClean="0"/>
              <a:t>Heavy Metals</a:t>
            </a:r>
            <a:br>
              <a:rPr lang="en-AU" dirty="0" smtClean="0"/>
            </a:br>
            <a:r>
              <a:rPr lang="en-AU" dirty="0" smtClean="0"/>
              <a:t>CO</a:t>
            </a:r>
            <a:r>
              <a:rPr lang="en-AU" baseline="-25000" dirty="0" smtClean="0"/>
              <a:t>2</a:t>
            </a:r>
            <a:br>
              <a:rPr lang="en-AU" baseline="-25000" dirty="0" smtClean="0"/>
            </a:br>
            <a:r>
              <a:rPr lang="en-AU" dirty="0" smtClean="0"/>
              <a:t>etc.</a:t>
            </a:r>
            <a:endParaRPr lang="en-AU" dirty="0"/>
          </a:p>
        </p:txBody>
      </p:sp>
      <p:sp>
        <p:nvSpPr>
          <p:cNvPr id="30" name="TextBox 29"/>
          <p:cNvSpPr txBox="1"/>
          <p:nvPr/>
        </p:nvSpPr>
        <p:spPr>
          <a:xfrm>
            <a:off x="7023101" y="4157031"/>
            <a:ext cx="1663699" cy="645557"/>
          </a:xfrm>
          <a:prstGeom prst="rect">
            <a:avLst/>
          </a:prstGeom>
          <a:solidFill>
            <a:srgbClr val="FFC000"/>
          </a:solidFill>
          <a:ln>
            <a:solidFill>
              <a:schemeClr val="accent1">
                <a:shade val="50000"/>
              </a:schemeClr>
            </a:solidFill>
          </a:ln>
        </p:spPr>
        <p:txBody>
          <a:bodyPr wrap="square" rtlCol="0">
            <a:noAutofit/>
          </a:bodyPr>
          <a:lstStyle/>
          <a:p>
            <a:pPr algn="ctr"/>
            <a:r>
              <a:rPr lang="en-AU" dirty="0"/>
              <a:t>Process Energy &amp; Emissions</a:t>
            </a:r>
          </a:p>
        </p:txBody>
      </p:sp>
      <p:sp>
        <p:nvSpPr>
          <p:cNvPr id="5" name="TextBox 4"/>
          <p:cNvSpPr txBox="1"/>
          <p:nvPr/>
        </p:nvSpPr>
        <p:spPr>
          <a:xfrm>
            <a:off x="739964" y="4693340"/>
            <a:ext cx="8208094" cy="1785104"/>
          </a:xfrm>
          <a:prstGeom prst="rect">
            <a:avLst/>
          </a:prstGeom>
          <a:noFill/>
        </p:spPr>
        <p:txBody>
          <a:bodyPr wrap="square" rtlCol="0">
            <a:spAutoFit/>
          </a:bodyPr>
          <a:lstStyle/>
          <a:p>
            <a:r>
              <a:rPr lang="en-US" sz="2000" b="1" dirty="0" smtClean="0"/>
              <a:t>Moleconomics </a:t>
            </a:r>
          </a:p>
          <a:p>
            <a:r>
              <a:rPr lang="en-US" dirty="0" smtClean="0"/>
              <a:t>Is the study of the form of atoms in molecules, their flow, interactions, balances, stocks and positions. What we take from the environment around us, how we manipulate and make materials of what we take and what we waste result in underlying molecular flows that affect earth systems. These flows should mimic or minimally interfere with natural flows.</a:t>
            </a:r>
            <a:endParaRPr lang="en-AU" dirty="0"/>
          </a:p>
        </p:txBody>
      </p:sp>
      <p:pic>
        <p:nvPicPr>
          <p:cNvPr id="9219" name="Picture 3" descr="C:\Users\5740GSSDUser\AppData\Local\Microsoft\Windows\Temporary Internet Files\Content.IE5\VOXS9EMM\MC90031832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24" y="497254"/>
            <a:ext cx="1390234" cy="9173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1" name="Footer Placeholder 2"/>
          <p:cNvSpPr>
            <a:spLocks noGrp="1"/>
          </p:cNvSpPr>
          <p:nvPr>
            <p:ph type="ftr" sz="quarter" idx="11"/>
          </p:nvPr>
        </p:nvSpPr>
        <p:spPr>
          <a:xfrm>
            <a:off x="1691680" y="6548270"/>
            <a:ext cx="5688632" cy="268139"/>
          </a:xfrm>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1896997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AU" sz="3200" dirty="0" smtClean="0"/>
              <a:t>Detrimental Linkages of the Techno - Process</a:t>
            </a:r>
          </a:p>
        </p:txBody>
      </p:sp>
      <p:sp>
        <p:nvSpPr>
          <p:cNvPr id="5" name="Slide Number Placeholder 4"/>
          <p:cNvSpPr>
            <a:spLocks noGrp="1"/>
          </p:cNvSpPr>
          <p:nvPr>
            <p:ph type="sldNum" sz="quarter" idx="12"/>
          </p:nvPr>
        </p:nvSpPr>
        <p:spPr/>
        <p:txBody>
          <a:bodyPr/>
          <a:lstStyle/>
          <a:p>
            <a:pPr>
              <a:defRPr/>
            </a:pPr>
            <a:fld id="{F8E47B7C-5D56-4B30-9B58-36A1912208D2}" type="slidenum">
              <a:rPr lang="en-US" smtClean="0"/>
              <a:pPr>
                <a:defRPr/>
              </a:pPr>
              <a:t>14</a:t>
            </a:fld>
            <a:endParaRPr lang="en-US"/>
          </a:p>
        </p:txBody>
      </p:sp>
      <p:sp>
        <p:nvSpPr>
          <p:cNvPr id="53251" name="AutoShape 3"/>
          <p:cNvSpPr>
            <a:spLocks noChangeArrowheads="1"/>
          </p:cNvSpPr>
          <p:nvPr/>
        </p:nvSpPr>
        <p:spPr bwMode="auto">
          <a:xfrm rot="5400000">
            <a:off x="1104900" y="1848271"/>
            <a:ext cx="3124200" cy="3657600"/>
          </a:xfrm>
          <a:prstGeom prst="flowChartExtract">
            <a:avLst/>
          </a:prstGeom>
          <a:gradFill rotWithShape="1">
            <a:gsLst>
              <a:gs pos="0">
                <a:srgbClr val="66FF66"/>
              </a:gs>
              <a:gs pos="100000">
                <a:srgbClr val="CC6600"/>
              </a:gs>
            </a:gsLst>
            <a:lin ang="5400000" scaled="1"/>
          </a:gradFill>
          <a:ln w="19050" algn="ctr">
            <a:solidFill>
              <a:srgbClr val="000000"/>
            </a:solidFill>
            <a:miter lim="800000"/>
            <a:headEnd/>
            <a:tailEnd/>
          </a:ln>
        </p:spPr>
        <p:txBody>
          <a:bodyPr rot="10800000" vert="eaVert" lIns="91352" tIns="45680" rIns="91352" bIns="45680" anchor="ctr">
            <a:spAutoFit/>
          </a:bodyPr>
          <a:lstStyle/>
          <a:p>
            <a:pPr eaLnBrk="0" hangingPunct="0">
              <a:spcBef>
                <a:spcPct val="50000"/>
              </a:spcBef>
            </a:pPr>
            <a:r>
              <a:rPr lang="en-AU" sz="2400">
                <a:solidFill>
                  <a:schemeClr val="tx1"/>
                </a:solidFill>
                <a:latin typeface="Arial Unicode MS" pitchFamily="34" charset="-128"/>
              </a:rPr>
              <a:t>Take manipulate and make impacts</a:t>
            </a:r>
          </a:p>
        </p:txBody>
      </p:sp>
      <p:sp>
        <p:nvSpPr>
          <p:cNvPr id="53252" name="AutoShape 4"/>
          <p:cNvSpPr>
            <a:spLocks noChangeArrowheads="1"/>
          </p:cNvSpPr>
          <p:nvPr/>
        </p:nvSpPr>
        <p:spPr bwMode="auto">
          <a:xfrm rot="16200000" flipH="1">
            <a:off x="4957763" y="2183234"/>
            <a:ext cx="2393950" cy="2921000"/>
          </a:xfrm>
          <a:prstGeom prst="flowChartExtract">
            <a:avLst/>
          </a:prstGeom>
          <a:gradFill rotWithShape="1">
            <a:gsLst>
              <a:gs pos="0">
                <a:srgbClr val="66FF66"/>
              </a:gs>
              <a:gs pos="100000">
                <a:srgbClr val="CC6600"/>
              </a:gs>
            </a:gsLst>
            <a:lin ang="5400000" scaled="1"/>
          </a:gradFill>
          <a:ln w="19050" algn="ctr">
            <a:solidFill>
              <a:srgbClr val="000000"/>
            </a:solidFill>
            <a:miter lim="800000"/>
            <a:headEnd/>
            <a:tailEnd/>
          </a:ln>
        </p:spPr>
        <p:txBody>
          <a:bodyPr vert="eaVert" lIns="91352" tIns="45680" rIns="91352" bIns="45680" anchor="ctr">
            <a:spAutoFit/>
          </a:bodyPr>
          <a:lstStyle/>
          <a:p>
            <a:pPr algn="ctr" eaLnBrk="0" hangingPunct="0">
              <a:spcBef>
                <a:spcPct val="50000"/>
              </a:spcBef>
            </a:pPr>
            <a:r>
              <a:rPr lang="en-AU" sz="2400">
                <a:solidFill>
                  <a:schemeClr val="tx1"/>
                </a:solidFill>
                <a:latin typeface="Arial Unicode MS" pitchFamily="34" charset="-128"/>
              </a:rPr>
              <a:t>End of lifecycle impacts</a:t>
            </a:r>
          </a:p>
        </p:txBody>
      </p:sp>
      <p:sp>
        <p:nvSpPr>
          <p:cNvPr id="53253" name="AutoShape 5"/>
          <p:cNvSpPr>
            <a:spLocks noChangeArrowheads="1"/>
          </p:cNvSpPr>
          <p:nvPr/>
        </p:nvSpPr>
        <p:spPr bwMode="auto">
          <a:xfrm>
            <a:off x="2162774" y="6021444"/>
            <a:ext cx="2409226" cy="794641"/>
          </a:xfrm>
          <a:prstGeom prst="rightArrow">
            <a:avLst>
              <a:gd name="adj1" fmla="val 50000"/>
              <a:gd name="adj2" fmla="val 96641"/>
            </a:avLst>
          </a:prstGeom>
          <a:gradFill rotWithShape="1">
            <a:gsLst>
              <a:gs pos="0">
                <a:srgbClr val="FFFF66"/>
              </a:gs>
              <a:gs pos="100000">
                <a:srgbClr val="66FF66"/>
              </a:gs>
            </a:gsLst>
            <a:lin ang="0" scaled="1"/>
          </a:gradFill>
          <a:ln w="19050" algn="ctr">
            <a:solidFill>
              <a:srgbClr val="000000"/>
            </a:solidFill>
            <a:miter lim="800000"/>
            <a:headEnd/>
            <a:tailEnd/>
          </a:ln>
        </p:spPr>
        <p:txBody>
          <a:bodyPr wrap="square" lIns="91352" tIns="45680" rIns="91352" bIns="45680" anchor="ctr">
            <a:spAutoFit/>
          </a:bodyPr>
          <a:lstStyle/>
          <a:p>
            <a:pPr algn="ctr" eaLnBrk="0" hangingPunct="0">
              <a:spcBef>
                <a:spcPct val="50000"/>
              </a:spcBef>
            </a:pPr>
            <a:r>
              <a:rPr lang="en-AU" sz="2000" dirty="0">
                <a:latin typeface="Arial Unicode MS" pitchFamily="34" charset="-128"/>
              </a:rPr>
              <a:t>Greater Utility</a:t>
            </a:r>
          </a:p>
        </p:txBody>
      </p:sp>
      <p:sp>
        <p:nvSpPr>
          <p:cNvPr id="53254" name="AutoShape 6"/>
          <p:cNvSpPr>
            <a:spLocks noChangeArrowheads="1"/>
          </p:cNvSpPr>
          <p:nvPr/>
        </p:nvSpPr>
        <p:spPr bwMode="auto">
          <a:xfrm>
            <a:off x="4655344" y="6065812"/>
            <a:ext cx="2598738" cy="720725"/>
          </a:xfrm>
          <a:prstGeom prst="rightArrow">
            <a:avLst>
              <a:gd name="adj1" fmla="val 50000"/>
              <a:gd name="adj2" fmla="val 90143"/>
            </a:avLst>
          </a:prstGeom>
          <a:gradFill rotWithShape="1">
            <a:gsLst>
              <a:gs pos="0">
                <a:srgbClr val="00FF00"/>
              </a:gs>
              <a:gs pos="100000">
                <a:srgbClr val="FFFF66"/>
              </a:gs>
            </a:gsLst>
            <a:lin ang="0" scaled="1"/>
          </a:gradFill>
          <a:ln w="19050" algn="ctr">
            <a:solidFill>
              <a:srgbClr val="000000"/>
            </a:solidFill>
            <a:miter lim="800000"/>
            <a:headEnd/>
            <a:tailEnd/>
          </a:ln>
        </p:spPr>
        <p:txBody>
          <a:bodyPr lIns="91352" tIns="45680" rIns="91352" bIns="45680" anchor="ctr">
            <a:spAutoFit/>
          </a:bodyPr>
          <a:lstStyle/>
          <a:p>
            <a:pPr algn="ctr" eaLnBrk="0" hangingPunct="0">
              <a:spcBef>
                <a:spcPct val="50000"/>
              </a:spcBef>
            </a:pPr>
            <a:r>
              <a:rPr lang="en-AU" sz="2000" dirty="0">
                <a:latin typeface="Arial Unicode MS" pitchFamily="34" charset="-128"/>
              </a:rPr>
              <a:t>Less Utility</a:t>
            </a:r>
          </a:p>
        </p:txBody>
      </p:sp>
      <p:sp>
        <p:nvSpPr>
          <p:cNvPr id="53255" name="Text Box 7"/>
          <p:cNvSpPr txBox="1">
            <a:spLocks noChangeArrowheads="1"/>
          </p:cNvSpPr>
          <p:nvPr/>
        </p:nvSpPr>
        <p:spPr bwMode="auto">
          <a:xfrm>
            <a:off x="1593850" y="4980409"/>
            <a:ext cx="6122988" cy="1015663"/>
          </a:xfrm>
          <a:prstGeom prst="rect">
            <a:avLst/>
          </a:prstGeom>
          <a:solidFill>
            <a:srgbClr val="FFFF99"/>
          </a:solidFill>
          <a:ln w="19050" algn="ctr">
            <a:solidFill>
              <a:srgbClr val="000000"/>
            </a:solidFill>
            <a:miter lim="800000"/>
            <a:headEnd/>
            <a:tailEnd/>
          </a:ln>
        </p:spPr>
        <p:txBody>
          <a:bodyPr>
            <a:spAutoFit/>
          </a:bodyPr>
          <a:lstStyle/>
          <a:p>
            <a:pPr eaLnBrk="0" hangingPunct="0">
              <a:spcBef>
                <a:spcPct val="50000"/>
              </a:spcBef>
            </a:pPr>
            <a:r>
              <a:rPr lang="en-US" sz="2000" b="1" dirty="0">
                <a:latin typeface="Arial Unicode MS" pitchFamily="34" charset="-128"/>
              </a:rPr>
              <a:t>Materials are everything between the take and waste and affect earth system </a:t>
            </a:r>
            <a:r>
              <a:rPr lang="en-US" sz="2000" b="1" dirty="0" err="1" smtClean="0">
                <a:latin typeface="Arial Unicode MS" pitchFamily="34" charset="-128"/>
              </a:rPr>
              <a:t>moleconomic</a:t>
            </a:r>
            <a:r>
              <a:rPr lang="en-US" sz="2000" b="1" dirty="0" smtClean="0">
                <a:latin typeface="Arial Unicode MS" pitchFamily="34" charset="-128"/>
              </a:rPr>
              <a:t> flows. Energy drives the supply and waste chains</a:t>
            </a:r>
            <a:endParaRPr lang="en-US" sz="2000" b="1" dirty="0">
              <a:latin typeface="Arial Unicode MS" pitchFamily="34" charset="-128"/>
            </a:endParaRPr>
          </a:p>
        </p:txBody>
      </p:sp>
      <p:sp>
        <p:nvSpPr>
          <p:cNvPr id="53256" name="Text Box 8"/>
          <p:cNvSpPr txBox="1">
            <a:spLocks noChangeArrowheads="1"/>
          </p:cNvSpPr>
          <p:nvPr/>
        </p:nvSpPr>
        <p:spPr bwMode="auto">
          <a:xfrm>
            <a:off x="7726363" y="2816646"/>
            <a:ext cx="1255712" cy="1311275"/>
          </a:xfrm>
          <a:prstGeom prst="rect">
            <a:avLst/>
          </a:prstGeom>
          <a:noFill/>
          <a:ln w="19050" algn="ctr">
            <a:noFill/>
            <a:miter lim="800000"/>
            <a:headEnd/>
            <a:tailEnd/>
          </a:ln>
        </p:spPr>
        <p:txBody>
          <a:bodyPr>
            <a:spAutoFit/>
          </a:bodyPr>
          <a:lstStyle/>
          <a:p>
            <a:pPr eaLnBrk="0" hangingPunct="0">
              <a:spcBef>
                <a:spcPct val="50000"/>
              </a:spcBef>
            </a:pPr>
            <a:r>
              <a:rPr lang="en-AU" sz="2000" b="1">
                <a:solidFill>
                  <a:schemeClr val="tx1"/>
                </a:solidFill>
                <a:latin typeface="Arial Unicode MS" pitchFamily="34" charset="-128"/>
              </a:rPr>
              <a:t>There is no such place as “away”</a:t>
            </a:r>
          </a:p>
        </p:txBody>
      </p:sp>
      <p:sp>
        <p:nvSpPr>
          <p:cNvPr id="53257" name="AutoShape 9"/>
          <p:cNvSpPr>
            <a:spLocks noChangeArrowheads="1"/>
          </p:cNvSpPr>
          <p:nvPr/>
        </p:nvSpPr>
        <p:spPr bwMode="auto">
          <a:xfrm rot="10800000">
            <a:off x="1843088" y="1443459"/>
            <a:ext cx="1133475" cy="10112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19050" algn="ctr">
            <a:solidFill>
              <a:srgbClr val="000000"/>
            </a:solidFill>
            <a:miter lim="800000"/>
            <a:headEnd/>
            <a:tailEnd/>
          </a:ln>
        </p:spPr>
        <p:txBody>
          <a:bodyPr anchor="ctr">
            <a:spAutoFit/>
          </a:bodyPr>
          <a:lstStyle/>
          <a:p>
            <a:endParaRPr lang="en-US"/>
          </a:p>
        </p:txBody>
      </p:sp>
      <p:sp>
        <p:nvSpPr>
          <p:cNvPr id="53258" name="AutoShape 10"/>
          <p:cNvSpPr>
            <a:spLocks noChangeArrowheads="1"/>
          </p:cNvSpPr>
          <p:nvPr/>
        </p:nvSpPr>
        <p:spPr bwMode="auto">
          <a:xfrm rot="10800000" flipH="1">
            <a:off x="5999163" y="1443459"/>
            <a:ext cx="1049337" cy="10112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99"/>
          </a:solidFill>
          <a:ln w="19050" algn="ctr">
            <a:solidFill>
              <a:srgbClr val="000000"/>
            </a:solidFill>
            <a:miter lim="800000"/>
            <a:headEnd/>
            <a:tailEnd/>
          </a:ln>
        </p:spPr>
        <p:txBody>
          <a:bodyPr anchor="ctr">
            <a:spAutoFit/>
          </a:bodyPr>
          <a:lstStyle/>
          <a:p>
            <a:endParaRPr lang="en-US"/>
          </a:p>
        </p:txBody>
      </p:sp>
      <p:sp>
        <p:nvSpPr>
          <p:cNvPr id="53259" name="Oval 11"/>
          <p:cNvSpPr>
            <a:spLocks noChangeArrowheads="1"/>
          </p:cNvSpPr>
          <p:nvPr/>
        </p:nvSpPr>
        <p:spPr bwMode="auto">
          <a:xfrm>
            <a:off x="2778125" y="3024437"/>
            <a:ext cx="3248025" cy="1860893"/>
          </a:xfrm>
          <a:prstGeom prst="ellipse">
            <a:avLst/>
          </a:prstGeom>
          <a:solidFill>
            <a:srgbClr val="FFFFFF"/>
          </a:solidFill>
          <a:ln w="19050" algn="ctr">
            <a:solidFill>
              <a:srgbClr val="000000"/>
            </a:solidFill>
            <a:round/>
            <a:headEnd/>
            <a:tailEnd/>
          </a:ln>
        </p:spPr>
        <p:txBody>
          <a:bodyPr lIns="91352" tIns="45680" rIns="91352" bIns="45680" anchor="ctr">
            <a:spAutoFit/>
          </a:bodyPr>
          <a:lstStyle/>
          <a:p>
            <a:pPr algn="ctr" eaLnBrk="0" hangingPunct="0">
              <a:spcBef>
                <a:spcPct val="50000"/>
              </a:spcBef>
            </a:pPr>
            <a:r>
              <a:rPr lang="en-AU" sz="2000" dirty="0">
                <a:latin typeface="Arial Unicode MS" pitchFamily="34" charset="-128"/>
              </a:rPr>
              <a:t>Use </a:t>
            </a:r>
            <a:r>
              <a:rPr lang="en-AU" sz="2000" dirty="0" smtClean="0">
                <a:latin typeface="Arial Unicode MS" pitchFamily="34" charset="-128"/>
              </a:rPr>
              <a:t>impacts</a:t>
            </a:r>
            <a:r>
              <a:rPr lang="en-AU" sz="2000" dirty="0">
                <a:latin typeface="Arial Unicode MS" pitchFamily="34" charset="-128"/>
              </a:rPr>
              <a:t/>
            </a:r>
            <a:br>
              <a:rPr lang="en-AU" sz="2000" dirty="0">
                <a:latin typeface="Arial Unicode MS" pitchFamily="34" charset="-128"/>
              </a:rPr>
            </a:br>
            <a:r>
              <a:rPr lang="en-AU" sz="2000" dirty="0" smtClean="0">
                <a:latin typeface="Arial Unicode MS" pitchFamily="34" charset="-128"/>
              </a:rPr>
              <a:t>in </a:t>
            </a:r>
            <a:r>
              <a:rPr lang="en-AU" sz="2000" dirty="0">
                <a:latin typeface="Arial Unicode MS" pitchFamily="34" charset="-128"/>
              </a:rPr>
              <a:t>the </a:t>
            </a:r>
            <a:r>
              <a:rPr lang="en-AU" sz="2000" dirty="0" err="1" smtClean="0">
                <a:latin typeface="Arial Unicode MS" pitchFamily="34" charset="-128"/>
              </a:rPr>
              <a:t>Technosphere</a:t>
            </a:r>
            <a:r>
              <a:rPr lang="en-AU" sz="2000" dirty="0" smtClean="0">
                <a:latin typeface="Arial Unicode MS" pitchFamily="34" charset="-128"/>
              </a:rPr>
              <a:t> </a:t>
            </a:r>
            <a:r>
              <a:rPr lang="en-AU" sz="2000" dirty="0">
                <a:latin typeface="Arial Unicode MS" pitchFamily="34" charset="-128"/>
              </a:rPr>
              <a:t>Utility zone</a:t>
            </a:r>
          </a:p>
        </p:txBody>
      </p:sp>
      <p:sp>
        <p:nvSpPr>
          <p:cNvPr id="53260" name="AutoShape 12"/>
          <p:cNvSpPr>
            <a:spLocks noChangeArrowheads="1"/>
          </p:cNvSpPr>
          <p:nvPr/>
        </p:nvSpPr>
        <p:spPr bwMode="auto">
          <a:xfrm>
            <a:off x="4102100" y="2489621"/>
            <a:ext cx="588963" cy="746125"/>
          </a:xfrm>
          <a:prstGeom prst="downArrow">
            <a:avLst>
              <a:gd name="adj1" fmla="val 50000"/>
              <a:gd name="adj2" fmla="val 31671"/>
            </a:avLst>
          </a:prstGeom>
          <a:solidFill>
            <a:srgbClr val="FFFF99"/>
          </a:solidFill>
          <a:ln w="19050" algn="ctr">
            <a:solidFill>
              <a:srgbClr val="000000"/>
            </a:solidFill>
            <a:miter lim="800000"/>
            <a:headEnd/>
            <a:tailEnd/>
          </a:ln>
        </p:spPr>
        <p:txBody>
          <a:bodyPr wrap="none" bIns="144000" anchor="ctr"/>
          <a:lstStyle/>
          <a:p>
            <a:pPr eaLnBrk="0" hangingPunct="0">
              <a:spcBef>
                <a:spcPct val="50000"/>
              </a:spcBef>
            </a:pPr>
            <a:endParaRPr lang="en-US" sz="1200" b="1">
              <a:latin typeface="Arial Unicode MS" pitchFamily="34" charset="-128"/>
            </a:endParaRPr>
          </a:p>
        </p:txBody>
      </p:sp>
      <p:sp>
        <p:nvSpPr>
          <p:cNvPr id="53261" name="Oval 13"/>
          <p:cNvSpPr>
            <a:spLocks noChangeArrowheads="1"/>
          </p:cNvSpPr>
          <p:nvPr/>
        </p:nvSpPr>
        <p:spPr bwMode="auto">
          <a:xfrm>
            <a:off x="2740025" y="649709"/>
            <a:ext cx="3357563" cy="2176462"/>
          </a:xfrm>
          <a:prstGeom prst="ellipse">
            <a:avLst/>
          </a:prstGeom>
          <a:solidFill>
            <a:srgbClr val="FFFF99"/>
          </a:solidFill>
          <a:ln w="19050" algn="ctr">
            <a:solidFill>
              <a:srgbClr val="000000"/>
            </a:solidFill>
            <a:round/>
            <a:headEnd/>
            <a:tailEnd/>
          </a:ln>
        </p:spPr>
        <p:txBody>
          <a:bodyPr lIns="91352" tIns="45680" rIns="91352" bIns="45680" anchor="ctr">
            <a:spAutoFit/>
          </a:bodyPr>
          <a:lstStyle/>
          <a:p>
            <a:pPr algn="ctr" eaLnBrk="0" hangingPunct="0">
              <a:spcBef>
                <a:spcPct val="50000"/>
              </a:spcBef>
            </a:pPr>
            <a:r>
              <a:rPr lang="en-AU" sz="2400">
                <a:latin typeface="Arial Unicode MS" pitchFamily="34" charset="-128"/>
              </a:rPr>
              <a:t>Detrimental Linkages that affect earth system flows</a:t>
            </a:r>
          </a:p>
        </p:txBody>
      </p:sp>
    </p:spTree>
    <p:extLst>
      <p:ext uri="{BB962C8B-B14F-4D97-AF65-F5344CB8AC3E}">
        <p14:creationId xmlns:p14="http://schemas.microsoft.com/office/powerpoint/2010/main" val="17979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AU" smtClean="0"/>
              <a:t>Moleconomic Flows</a:t>
            </a:r>
          </a:p>
        </p:txBody>
      </p:sp>
      <p:sp>
        <p:nvSpPr>
          <p:cNvPr id="5" name="Slide Number Placeholder 4"/>
          <p:cNvSpPr>
            <a:spLocks noGrp="1"/>
          </p:cNvSpPr>
          <p:nvPr>
            <p:ph type="sldNum" sz="quarter" idx="12"/>
          </p:nvPr>
        </p:nvSpPr>
        <p:spPr/>
        <p:txBody>
          <a:bodyPr/>
          <a:lstStyle/>
          <a:p>
            <a:pPr>
              <a:defRPr/>
            </a:pPr>
            <a:fld id="{295327F5-4EA7-40DC-B37A-9ECF1B41F90E}" type="slidenum">
              <a:rPr lang="en-US" smtClean="0"/>
              <a:pPr>
                <a:defRPr/>
              </a:pPr>
              <a:t>15</a:t>
            </a:fld>
            <a:endParaRPr lang="en-US"/>
          </a:p>
        </p:txBody>
      </p:sp>
      <p:sp>
        <p:nvSpPr>
          <p:cNvPr id="54275" name="Text Box 3"/>
          <p:cNvSpPr txBox="1">
            <a:spLocks noChangeArrowheads="1"/>
          </p:cNvSpPr>
          <p:nvPr/>
        </p:nvSpPr>
        <p:spPr bwMode="auto">
          <a:xfrm>
            <a:off x="646323" y="1002700"/>
            <a:ext cx="8113713" cy="585788"/>
          </a:xfrm>
          <a:prstGeom prst="rect">
            <a:avLst/>
          </a:prstGeom>
          <a:noFill/>
          <a:ln w="9525">
            <a:noFill/>
            <a:miter lim="800000"/>
            <a:headEnd/>
            <a:tailEnd/>
          </a:ln>
        </p:spPr>
        <p:txBody>
          <a:bodyPr/>
          <a:lstStyle/>
          <a:p>
            <a:pPr eaLnBrk="0" hangingPunct="0">
              <a:spcBef>
                <a:spcPts val="1200"/>
              </a:spcBef>
            </a:pPr>
            <a:r>
              <a:rPr lang="en-US" sz="2800">
                <a:solidFill>
                  <a:srgbClr val="FF3300"/>
                </a:solidFill>
                <a:latin typeface="Arial Unicode MS" pitchFamily="34" charset="-128"/>
              </a:rPr>
              <a:t>Take</a:t>
            </a:r>
            <a:r>
              <a:rPr lang="en-US" sz="2800">
                <a:solidFill>
                  <a:schemeClr val="tx1"/>
                </a:solidFill>
                <a:latin typeface="Arial Unicode MS" pitchFamily="34" charset="-128"/>
              </a:rPr>
              <a:t> → Manipulate </a:t>
            </a:r>
            <a:r>
              <a:rPr lang="en-US" sz="2800" b="1">
                <a:solidFill>
                  <a:schemeClr val="tx1"/>
                </a:solidFill>
                <a:latin typeface="Arial Unicode MS" pitchFamily="34" charset="-128"/>
              </a:rPr>
              <a:t>→ </a:t>
            </a:r>
            <a:r>
              <a:rPr lang="en-US" sz="2800">
                <a:solidFill>
                  <a:srgbClr val="FE0202"/>
                </a:solidFill>
                <a:latin typeface="Arial Unicode MS" pitchFamily="34" charset="-128"/>
              </a:rPr>
              <a:t>Make</a:t>
            </a:r>
            <a:r>
              <a:rPr lang="en-US" sz="2800">
                <a:solidFill>
                  <a:schemeClr val="tx1"/>
                </a:solidFill>
                <a:latin typeface="Arial Unicode MS" pitchFamily="34" charset="-128"/>
              </a:rPr>
              <a:t> </a:t>
            </a:r>
            <a:r>
              <a:rPr lang="en-US" sz="2800" b="1">
                <a:solidFill>
                  <a:schemeClr val="tx1"/>
                </a:solidFill>
                <a:latin typeface="Arial Unicode MS" pitchFamily="34" charset="-128"/>
              </a:rPr>
              <a:t>→ </a:t>
            </a:r>
            <a:r>
              <a:rPr lang="en-US" sz="2800">
                <a:solidFill>
                  <a:schemeClr val="tx1"/>
                </a:solidFill>
                <a:latin typeface="Arial Unicode MS" pitchFamily="34" charset="-128"/>
              </a:rPr>
              <a:t>Use </a:t>
            </a:r>
            <a:r>
              <a:rPr lang="en-US" sz="2800" b="1">
                <a:solidFill>
                  <a:schemeClr val="tx1"/>
                </a:solidFill>
                <a:latin typeface="Arial Unicode MS" pitchFamily="34" charset="-128"/>
              </a:rPr>
              <a:t>→ </a:t>
            </a:r>
            <a:r>
              <a:rPr lang="en-US" sz="2800">
                <a:solidFill>
                  <a:srgbClr val="FF3300"/>
                </a:solidFill>
                <a:latin typeface="Arial Unicode MS" pitchFamily="34" charset="-128"/>
              </a:rPr>
              <a:t>Waste</a:t>
            </a:r>
          </a:p>
        </p:txBody>
      </p:sp>
      <p:sp>
        <p:nvSpPr>
          <p:cNvPr id="54276" name="Rectangle 4"/>
          <p:cNvSpPr>
            <a:spLocks noChangeArrowheads="1"/>
          </p:cNvSpPr>
          <p:nvPr/>
        </p:nvSpPr>
        <p:spPr bwMode="auto">
          <a:xfrm>
            <a:off x="963823" y="1459106"/>
            <a:ext cx="7181850" cy="931863"/>
          </a:xfrm>
          <a:prstGeom prst="rect">
            <a:avLst/>
          </a:prstGeom>
          <a:noFill/>
          <a:ln w="9525">
            <a:noFill/>
            <a:miter lim="800000"/>
            <a:headEnd/>
            <a:tailEnd/>
          </a:ln>
        </p:spPr>
        <p:txBody>
          <a:bodyPr lIns="91352" tIns="45680" rIns="91352" bIns="45680"/>
          <a:lstStyle/>
          <a:p>
            <a:pPr marL="342900" indent="-342900" algn="ctr">
              <a:spcBef>
                <a:spcPct val="20000"/>
              </a:spcBef>
              <a:buClr>
                <a:schemeClr val="hlink"/>
              </a:buClr>
              <a:buSzPct val="60000"/>
              <a:buFont typeface="Wingdings" pitchFamily="2" charset="2"/>
              <a:buNone/>
            </a:pPr>
            <a:r>
              <a:rPr lang="en-AU" sz="3200" b="1" dirty="0"/>
              <a:t>[       ←Materials flow→       ]    </a:t>
            </a:r>
          </a:p>
          <a:p>
            <a:pPr marL="342900" indent="-342900" algn="ctr">
              <a:spcBef>
                <a:spcPct val="20000"/>
              </a:spcBef>
              <a:buClr>
                <a:schemeClr val="hlink"/>
              </a:buClr>
              <a:buSzPct val="60000"/>
              <a:buFont typeface="Wingdings" pitchFamily="2" charset="2"/>
              <a:buNone/>
            </a:pPr>
            <a:r>
              <a:rPr lang="en-AU" sz="3200" b="1" dirty="0"/>
              <a:t>[  ← Underlying molecular flow →  ]</a:t>
            </a:r>
          </a:p>
        </p:txBody>
      </p:sp>
      <p:sp>
        <p:nvSpPr>
          <p:cNvPr id="54277" name="Rectangle 5"/>
          <p:cNvSpPr>
            <a:spLocks noChangeArrowheads="1"/>
          </p:cNvSpPr>
          <p:nvPr/>
        </p:nvSpPr>
        <p:spPr bwMode="auto">
          <a:xfrm>
            <a:off x="233573" y="2621950"/>
            <a:ext cx="8121650" cy="1065213"/>
          </a:xfrm>
          <a:prstGeom prst="rect">
            <a:avLst/>
          </a:prstGeom>
          <a:noFill/>
          <a:ln w="9525">
            <a:noFill/>
            <a:miter lim="800000"/>
            <a:headEnd/>
            <a:tailEnd/>
          </a:ln>
        </p:spPr>
        <p:txBody>
          <a:bodyPr lIns="91352" tIns="45680" rIns="91352" bIns="45680"/>
          <a:lstStyle/>
          <a:p>
            <a:pPr marL="342900" indent="-342900" algn="ctr">
              <a:spcBef>
                <a:spcPct val="20000"/>
              </a:spcBef>
              <a:buClr>
                <a:schemeClr val="hlink"/>
              </a:buClr>
              <a:buSzPct val="60000"/>
              <a:buFont typeface="Wingdings" pitchFamily="2" charset="2"/>
              <a:buNone/>
            </a:pPr>
            <a:r>
              <a:rPr lang="en-AU" sz="2000" dirty="0"/>
              <a:t>      </a:t>
            </a:r>
            <a:r>
              <a:rPr lang="en-AU" sz="2000" b="1" dirty="0"/>
              <a:t>	If the underlying molecular flows are “out of tune” with nature there is damage to the environment</a:t>
            </a:r>
            <a:br>
              <a:rPr lang="en-AU" sz="2000" b="1" dirty="0"/>
            </a:br>
            <a:r>
              <a:rPr lang="en-AU" sz="2000" b="1" dirty="0"/>
              <a:t>e.g. </a:t>
            </a:r>
            <a:r>
              <a:rPr lang="en-US" sz="2000" b="1" dirty="0"/>
              <a:t>heavy metals, cfc’s, c=halogen </a:t>
            </a:r>
            <a:r>
              <a:rPr lang="en-US" sz="2000" b="1" dirty="0" smtClean="0"/>
              <a:t>compounds, methane </a:t>
            </a:r>
            <a:r>
              <a:rPr lang="en-US" sz="2000" b="1" dirty="0"/>
              <a:t>and CO</a:t>
            </a:r>
            <a:r>
              <a:rPr lang="en-US" sz="2000" b="1" baseline="-25000" dirty="0"/>
              <a:t>2</a:t>
            </a:r>
            <a:endParaRPr lang="en-AU" sz="2000" b="1" baseline="-25000" dirty="0"/>
          </a:p>
        </p:txBody>
      </p:sp>
      <p:pic>
        <p:nvPicPr>
          <p:cNvPr id="54278" name="Picture 6"/>
          <p:cNvPicPr>
            <a:picLocks noChangeAspect="1" noChangeArrowheads="1"/>
          </p:cNvPicPr>
          <p:nvPr/>
        </p:nvPicPr>
        <p:blipFill>
          <a:blip r:embed="rId2"/>
          <a:srcRect/>
          <a:stretch>
            <a:fillRect/>
          </a:stretch>
        </p:blipFill>
        <p:spPr bwMode="auto">
          <a:xfrm>
            <a:off x="646323" y="3852263"/>
            <a:ext cx="728663" cy="663575"/>
          </a:xfrm>
          <a:prstGeom prst="rect">
            <a:avLst/>
          </a:prstGeom>
          <a:noFill/>
          <a:ln w="19050" algn="ctr">
            <a:noFill/>
            <a:miter lim="800000"/>
            <a:headEnd/>
            <a:tailEnd/>
          </a:ln>
        </p:spPr>
      </p:pic>
      <p:grpSp>
        <p:nvGrpSpPr>
          <p:cNvPr id="54279" name="Group 7"/>
          <p:cNvGrpSpPr>
            <a:grpSpLocks/>
          </p:cNvGrpSpPr>
          <p:nvPr/>
        </p:nvGrpSpPr>
        <p:grpSpPr bwMode="auto">
          <a:xfrm>
            <a:off x="366923" y="1631350"/>
            <a:ext cx="8388350" cy="4017963"/>
            <a:chOff x="354" y="704"/>
            <a:chExt cx="5284" cy="2531"/>
          </a:xfrm>
        </p:grpSpPr>
        <p:sp>
          <p:nvSpPr>
            <p:cNvPr id="54281" name="AutoShape 8"/>
            <p:cNvSpPr>
              <a:spLocks noChangeArrowheads="1"/>
            </p:cNvSpPr>
            <p:nvPr/>
          </p:nvSpPr>
          <p:spPr bwMode="auto">
            <a:xfrm>
              <a:off x="358" y="706"/>
              <a:ext cx="480" cy="1518"/>
            </a:xfrm>
            <a:custGeom>
              <a:avLst/>
              <a:gdLst>
                <a:gd name="T0" fmla="*/ 0 w 21600"/>
                <a:gd name="T1" fmla="*/ 0 h 21600"/>
                <a:gd name="T2" fmla="*/ 0 w 21600"/>
                <a:gd name="T3" fmla="*/ 0 h 21600"/>
                <a:gd name="T4" fmla="*/ 0 w 21600"/>
                <a:gd name="T5" fmla="*/ 1 h 21600"/>
                <a:gd name="T6" fmla="*/ 0 w 21600"/>
                <a:gd name="T7" fmla="*/ 0 h 21600"/>
                <a:gd name="T8" fmla="*/ 17694720 60000 65536"/>
                <a:gd name="T9" fmla="*/ 5898240 60000 65536"/>
                <a:gd name="T10" fmla="*/ 5898240 60000 65536"/>
                <a:gd name="T11" fmla="*/ 0 60000 65536"/>
                <a:gd name="T12" fmla="*/ 12420 w 21600"/>
                <a:gd name="T13" fmla="*/ 4710 h 21600"/>
                <a:gd name="T14" fmla="*/ 20160 w 21600"/>
                <a:gd name="T15" fmla="*/ 7442 h 21600"/>
              </a:gdLst>
              <a:ahLst/>
              <a:cxnLst>
                <a:cxn ang="T8">
                  <a:pos x="T0" y="T1"/>
                </a:cxn>
                <a:cxn ang="T9">
                  <a:pos x="T2" y="T3"/>
                </a:cxn>
                <a:cxn ang="T10">
                  <a:pos x="T4" y="T5"/>
                </a:cxn>
                <a:cxn ang="T11">
                  <a:pos x="T6" y="T7"/>
                </a:cxn>
              </a:cxnLst>
              <a:rect l="T12" t="T13" r="T14" b="T15"/>
              <a:pathLst>
                <a:path w="21600" h="21600">
                  <a:moveTo>
                    <a:pt x="21600" y="6079"/>
                  </a:moveTo>
                  <a:lnTo>
                    <a:pt x="15112" y="0"/>
                  </a:lnTo>
                  <a:lnTo>
                    <a:pt x="15112" y="4709"/>
                  </a:lnTo>
                  <a:lnTo>
                    <a:pt x="12427" y="4709"/>
                  </a:lnTo>
                  <a:cubicBezTo>
                    <a:pt x="5564" y="4709"/>
                    <a:pt x="0" y="8044"/>
                    <a:pt x="0" y="12158"/>
                  </a:cubicBezTo>
                  <a:lnTo>
                    <a:pt x="0" y="21600"/>
                  </a:lnTo>
                  <a:lnTo>
                    <a:pt x="2801" y="21600"/>
                  </a:lnTo>
                  <a:lnTo>
                    <a:pt x="2801" y="12158"/>
                  </a:lnTo>
                  <a:cubicBezTo>
                    <a:pt x="2801" y="9557"/>
                    <a:pt x="7111" y="7449"/>
                    <a:pt x="12427" y="7449"/>
                  </a:cubicBezTo>
                  <a:lnTo>
                    <a:pt x="15112" y="7449"/>
                  </a:lnTo>
                  <a:lnTo>
                    <a:pt x="15112" y="12158"/>
                  </a:lnTo>
                  <a:close/>
                </a:path>
              </a:pathLst>
            </a:custGeom>
            <a:solidFill>
              <a:schemeClr val="accent2">
                <a:lumMod val="20000"/>
                <a:lumOff val="80000"/>
              </a:schemeClr>
            </a:solidFill>
            <a:ln w="19050" algn="ctr">
              <a:solidFill>
                <a:srgbClr val="000000"/>
              </a:solidFill>
              <a:miter lim="800000"/>
              <a:headEnd/>
              <a:tailEnd/>
            </a:ln>
          </p:spPr>
          <p:txBody>
            <a:bodyPr wrap="none" anchor="ctr"/>
            <a:lstStyle/>
            <a:p>
              <a:endParaRPr lang="en-US"/>
            </a:p>
          </p:txBody>
        </p:sp>
        <p:sp>
          <p:nvSpPr>
            <p:cNvPr id="54282" name="AutoShape 9"/>
            <p:cNvSpPr>
              <a:spLocks noChangeArrowheads="1"/>
            </p:cNvSpPr>
            <p:nvPr/>
          </p:nvSpPr>
          <p:spPr bwMode="auto">
            <a:xfrm flipH="1">
              <a:off x="5152" y="704"/>
              <a:ext cx="480" cy="1518"/>
            </a:xfrm>
            <a:custGeom>
              <a:avLst/>
              <a:gdLst>
                <a:gd name="T0" fmla="*/ 0 w 21600"/>
                <a:gd name="T1" fmla="*/ 0 h 21600"/>
                <a:gd name="T2" fmla="*/ 0 w 21600"/>
                <a:gd name="T3" fmla="*/ 0 h 21600"/>
                <a:gd name="T4" fmla="*/ 0 w 21600"/>
                <a:gd name="T5" fmla="*/ 1 h 21600"/>
                <a:gd name="T6" fmla="*/ 0 w 21600"/>
                <a:gd name="T7" fmla="*/ 0 h 21600"/>
                <a:gd name="T8" fmla="*/ 17694720 60000 65536"/>
                <a:gd name="T9" fmla="*/ 5898240 60000 65536"/>
                <a:gd name="T10" fmla="*/ 5898240 60000 65536"/>
                <a:gd name="T11" fmla="*/ 0 60000 65536"/>
                <a:gd name="T12" fmla="*/ 12420 w 21600"/>
                <a:gd name="T13" fmla="*/ 4710 h 21600"/>
                <a:gd name="T14" fmla="*/ 20160 w 21600"/>
                <a:gd name="T15" fmla="*/ 7442 h 21600"/>
              </a:gdLst>
              <a:ahLst/>
              <a:cxnLst>
                <a:cxn ang="T8">
                  <a:pos x="T0" y="T1"/>
                </a:cxn>
                <a:cxn ang="T9">
                  <a:pos x="T2" y="T3"/>
                </a:cxn>
                <a:cxn ang="T10">
                  <a:pos x="T4" y="T5"/>
                </a:cxn>
                <a:cxn ang="T11">
                  <a:pos x="T6" y="T7"/>
                </a:cxn>
              </a:cxnLst>
              <a:rect l="T12" t="T13" r="T14" b="T15"/>
              <a:pathLst>
                <a:path w="21600" h="21600">
                  <a:moveTo>
                    <a:pt x="21600" y="6079"/>
                  </a:moveTo>
                  <a:lnTo>
                    <a:pt x="15112" y="0"/>
                  </a:lnTo>
                  <a:lnTo>
                    <a:pt x="15112" y="4709"/>
                  </a:lnTo>
                  <a:lnTo>
                    <a:pt x="12427" y="4709"/>
                  </a:lnTo>
                  <a:cubicBezTo>
                    <a:pt x="5564" y="4709"/>
                    <a:pt x="0" y="8044"/>
                    <a:pt x="0" y="12158"/>
                  </a:cubicBezTo>
                  <a:lnTo>
                    <a:pt x="0" y="21600"/>
                  </a:lnTo>
                  <a:lnTo>
                    <a:pt x="2801" y="21600"/>
                  </a:lnTo>
                  <a:lnTo>
                    <a:pt x="2801" y="12158"/>
                  </a:lnTo>
                  <a:cubicBezTo>
                    <a:pt x="2801" y="9557"/>
                    <a:pt x="7111" y="7449"/>
                    <a:pt x="12427" y="7449"/>
                  </a:cubicBezTo>
                  <a:lnTo>
                    <a:pt x="15112" y="7449"/>
                  </a:lnTo>
                  <a:lnTo>
                    <a:pt x="15112" y="12158"/>
                  </a:lnTo>
                  <a:close/>
                </a:path>
              </a:pathLst>
            </a:custGeom>
            <a:solidFill>
              <a:schemeClr val="accent2">
                <a:lumMod val="20000"/>
                <a:lumOff val="80000"/>
              </a:schemeClr>
            </a:solidFill>
            <a:ln w="19050" algn="ctr">
              <a:solidFill>
                <a:srgbClr val="000000"/>
              </a:solidFill>
              <a:miter lim="800000"/>
              <a:headEnd/>
              <a:tailEnd/>
            </a:ln>
          </p:spPr>
          <p:txBody>
            <a:bodyPr wrap="none" anchor="ctr"/>
            <a:lstStyle/>
            <a:p>
              <a:endParaRPr lang="en-US"/>
            </a:p>
          </p:txBody>
        </p:sp>
        <p:sp>
          <p:nvSpPr>
            <p:cNvPr id="54283" name="Text Box 10"/>
            <p:cNvSpPr txBox="1">
              <a:spLocks noChangeArrowheads="1"/>
            </p:cNvSpPr>
            <p:nvPr/>
          </p:nvSpPr>
          <p:spPr bwMode="auto">
            <a:xfrm>
              <a:off x="354" y="1975"/>
              <a:ext cx="5284" cy="1260"/>
            </a:xfrm>
            <a:prstGeom prst="rect">
              <a:avLst/>
            </a:prstGeom>
            <a:solidFill>
              <a:schemeClr val="accent2">
                <a:lumMod val="20000"/>
                <a:lumOff val="80000"/>
              </a:schemeClr>
            </a:solidFill>
            <a:ln w="19050" algn="ctr">
              <a:solidFill>
                <a:srgbClr val="000000"/>
              </a:solidFill>
              <a:miter lim="800000"/>
              <a:headEnd/>
              <a:tailEnd/>
            </a:ln>
          </p:spPr>
          <p:txBody>
            <a:bodyPr>
              <a:spAutoFit/>
            </a:bodyPr>
            <a:lstStyle/>
            <a:p>
              <a:pPr eaLnBrk="0" hangingPunct="0">
                <a:spcBef>
                  <a:spcPct val="50000"/>
                </a:spcBef>
              </a:pPr>
              <a:r>
                <a:rPr lang="en-AU" sz="2400" b="1" dirty="0" err="1">
                  <a:solidFill>
                    <a:schemeClr val="tx1"/>
                  </a:solidFill>
                  <a:latin typeface="Arial Unicode MS" pitchFamily="34" charset="-128"/>
                </a:rPr>
                <a:t>Moleconomics</a:t>
              </a:r>
              <a:r>
                <a:rPr lang="en-AU" sz="2000" dirty="0">
                  <a:solidFill>
                    <a:schemeClr val="tx1"/>
                  </a:solidFill>
                  <a:latin typeface="Arial Unicode MS" pitchFamily="34" charset="-128"/>
                </a:rPr>
                <a:t> is </a:t>
              </a:r>
              <a:r>
                <a:rPr lang="en-US" sz="2000" dirty="0">
                  <a:solidFill>
                    <a:schemeClr val="tx1"/>
                  </a:solidFill>
                  <a:latin typeface="Arial Unicode MS" pitchFamily="34" charset="-128"/>
                </a:rPr>
                <a:t>the study of the form of atoms in molecules, their flow, interactions, balances, stocks and positions. </a:t>
              </a:r>
              <a:r>
                <a:rPr lang="en-AU" sz="2000" dirty="0">
                  <a:solidFill>
                    <a:schemeClr val="tx1"/>
                  </a:solidFill>
                  <a:latin typeface="Arial Unicode MS" pitchFamily="34" charset="-128"/>
                </a:rPr>
                <a:t>What we take from the environment around us, how we manipulate and </a:t>
              </a:r>
              <a:r>
                <a:rPr lang="en-AU" sz="2000" dirty="0" smtClean="0">
                  <a:solidFill>
                    <a:schemeClr val="tx1"/>
                  </a:solidFill>
                  <a:latin typeface="Arial Unicode MS" pitchFamily="34" charset="-128"/>
                </a:rPr>
                <a:t>produce energy and materials </a:t>
              </a:r>
              <a:r>
                <a:rPr lang="en-AU" sz="2000" dirty="0">
                  <a:solidFill>
                    <a:schemeClr val="tx1"/>
                  </a:solidFill>
                  <a:latin typeface="Arial Unicode MS" pitchFamily="34" charset="-128"/>
                </a:rPr>
                <a:t>out of what we take and what we waste </a:t>
              </a:r>
              <a:r>
                <a:rPr lang="en-AU" sz="2000" dirty="0" smtClean="0">
                  <a:solidFill>
                    <a:schemeClr val="tx1"/>
                  </a:solidFill>
                  <a:latin typeface="Arial Unicode MS" pitchFamily="34" charset="-128"/>
                </a:rPr>
                <a:t>results </a:t>
              </a:r>
              <a:r>
                <a:rPr lang="en-AU" sz="2000" dirty="0">
                  <a:solidFill>
                    <a:schemeClr val="tx1"/>
                  </a:solidFill>
                  <a:latin typeface="Arial Unicode MS" pitchFamily="34" charset="-128"/>
                </a:rPr>
                <a:t>in underlying molecular flows that affect earth systems. These flows should mimic, </a:t>
              </a:r>
              <a:r>
                <a:rPr lang="en-AU" sz="2000" dirty="0" smtClean="0">
                  <a:solidFill>
                    <a:schemeClr val="tx1"/>
                  </a:solidFill>
                  <a:latin typeface="Arial Unicode MS" pitchFamily="34" charset="-128"/>
                </a:rPr>
                <a:t>balance </a:t>
              </a:r>
              <a:r>
                <a:rPr lang="en-AU" sz="2000" dirty="0">
                  <a:solidFill>
                    <a:schemeClr val="tx1"/>
                  </a:solidFill>
                  <a:latin typeface="Arial Unicode MS" pitchFamily="34" charset="-128"/>
                </a:rPr>
                <a:t>or minimally interfere with natural flows.</a:t>
              </a:r>
              <a:endParaRPr lang="en-US" sz="2000" dirty="0">
                <a:solidFill>
                  <a:schemeClr val="tx1"/>
                </a:solidFill>
                <a:latin typeface="Arial Unicode MS" pitchFamily="34" charset="-128"/>
              </a:endParaRPr>
            </a:p>
          </p:txBody>
        </p:sp>
      </p:grpSp>
    </p:spTree>
    <p:extLst>
      <p:ext uri="{BB962C8B-B14F-4D97-AF65-F5344CB8AC3E}">
        <p14:creationId xmlns:p14="http://schemas.microsoft.com/office/powerpoint/2010/main" val="31497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Text Box 6"/>
          <p:cNvSpPr txBox="1">
            <a:spLocks noChangeArrowheads="1"/>
          </p:cNvSpPr>
          <p:nvPr/>
        </p:nvSpPr>
        <p:spPr bwMode="auto">
          <a:xfrm>
            <a:off x="3434064" y="1759014"/>
            <a:ext cx="996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1800" b="1" dirty="0"/>
              <a:t>Reduce</a:t>
            </a:r>
            <a:br>
              <a:rPr lang="en-AU" altLang="en-US" sz="1800" b="1" dirty="0"/>
            </a:br>
            <a:r>
              <a:rPr lang="en-AU" altLang="en-US" sz="1800" b="1" dirty="0"/>
              <a:t>Re-use</a:t>
            </a:r>
            <a:br>
              <a:rPr lang="en-AU" altLang="en-US" sz="1800" b="1" dirty="0"/>
            </a:br>
            <a:r>
              <a:rPr lang="en-AU" altLang="en-US" sz="1800" b="1" dirty="0"/>
              <a:t>Recycle</a:t>
            </a:r>
          </a:p>
        </p:txBody>
      </p:sp>
      <p:grpSp>
        <p:nvGrpSpPr>
          <p:cNvPr id="2" name="Group 1"/>
          <p:cNvGrpSpPr/>
          <p:nvPr/>
        </p:nvGrpSpPr>
        <p:grpSpPr>
          <a:xfrm>
            <a:off x="345057" y="2208734"/>
            <a:ext cx="8574655" cy="4122231"/>
            <a:chOff x="418852" y="1888858"/>
            <a:chExt cx="8329612" cy="3678237"/>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52" y="1888858"/>
              <a:ext cx="8329612"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a:spLocks noChangeArrowheads="1"/>
            </p:cNvSpPr>
            <p:nvPr/>
          </p:nvSpPr>
          <p:spPr bwMode="auto">
            <a:xfrm>
              <a:off x="3581009" y="2350092"/>
              <a:ext cx="2422525" cy="2174875"/>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endParaRPr lang="en-AU"/>
            </a:p>
          </p:txBody>
        </p:sp>
      </p:grpSp>
      <p:sp>
        <p:nvSpPr>
          <p:cNvPr id="9" name="Rectangle 8"/>
          <p:cNvSpPr>
            <a:spLocks noChangeArrowheads="1"/>
          </p:cNvSpPr>
          <p:nvPr/>
        </p:nvSpPr>
        <p:spPr bwMode="auto">
          <a:xfrm>
            <a:off x="172527" y="672433"/>
            <a:ext cx="883344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2400" dirty="0" smtClean="0"/>
              <a:t>	Take </a:t>
            </a:r>
            <a:r>
              <a:rPr lang="en-US" altLang="en-US" sz="2400" dirty="0"/>
              <a:t>=&gt; manipulate =&gt; make =&gt; use =&gt; waste</a:t>
            </a:r>
            <a:br>
              <a:rPr lang="en-US" altLang="en-US" sz="2400" dirty="0"/>
            </a:br>
            <a:r>
              <a:rPr lang="en-US" altLang="en-US" sz="1800" dirty="0"/>
              <a:t>Driven </a:t>
            </a:r>
            <a:r>
              <a:rPr lang="en-US" altLang="en-US" sz="1800" dirty="0" smtClean="0"/>
              <a:t>substantially by </a:t>
            </a:r>
            <a:r>
              <a:rPr lang="en-US" altLang="en-US" sz="2000" b="1" dirty="0"/>
              <a:t>fossil fuel energy</a:t>
            </a:r>
            <a:r>
              <a:rPr lang="en-US" altLang="en-US" sz="1800" dirty="0"/>
              <a:t> with detrimental effects on earth systems.</a:t>
            </a:r>
          </a:p>
        </p:txBody>
      </p:sp>
      <p:sp>
        <p:nvSpPr>
          <p:cNvPr id="10" name="AutoShape 13"/>
          <p:cNvSpPr>
            <a:spLocks noChangeArrowheads="1"/>
          </p:cNvSpPr>
          <p:nvPr/>
        </p:nvSpPr>
        <p:spPr bwMode="auto">
          <a:xfrm>
            <a:off x="5019660" y="1812585"/>
            <a:ext cx="635000" cy="787400"/>
          </a:xfrm>
          <a:prstGeom prst="downArrow">
            <a:avLst>
              <a:gd name="adj1" fmla="val 50000"/>
              <a:gd name="adj2" fmla="val 31000"/>
            </a:avLst>
          </a:prstGeom>
          <a:gradFill rotWithShape="1">
            <a:gsLst>
              <a:gs pos="0">
                <a:srgbClr val="FFFF66"/>
              </a:gs>
              <a:gs pos="100000">
                <a:srgbClr val="FF0000"/>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endParaRPr lang="en-AU"/>
          </a:p>
        </p:txBody>
      </p:sp>
      <p:sp>
        <p:nvSpPr>
          <p:cNvPr id="11" name="Text Box 14"/>
          <p:cNvSpPr txBox="1">
            <a:spLocks noChangeArrowheads="1"/>
          </p:cNvSpPr>
          <p:nvPr/>
        </p:nvSpPr>
        <p:spPr bwMode="auto">
          <a:xfrm>
            <a:off x="5708544" y="1913283"/>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1800" b="1" dirty="0" smtClean="0"/>
              <a:t>Innovate</a:t>
            </a:r>
            <a:endParaRPr lang="en-AU" altLang="en-US" sz="1800" b="1" dirty="0"/>
          </a:p>
        </p:txBody>
      </p:sp>
      <p:sp>
        <p:nvSpPr>
          <p:cNvPr id="15" name="Title 14"/>
          <p:cNvSpPr>
            <a:spLocks noGrp="1"/>
          </p:cNvSpPr>
          <p:nvPr>
            <p:ph type="title"/>
          </p:nvPr>
        </p:nvSpPr>
        <p:spPr>
          <a:xfrm>
            <a:off x="395536" y="0"/>
            <a:ext cx="8352928" cy="672433"/>
          </a:xfrm>
        </p:spPr>
        <p:txBody>
          <a:bodyPr>
            <a:normAutofit fontScale="90000"/>
          </a:bodyPr>
          <a:lstStyle/>
          <a:p>
            <a:r>
              <a:rPr lang="en-US" dirty="0" smtClean="0"/>
              <a:t>Changing the Techno-Process</a:t>
            </a:r>
            <a:endParaRPr lang="en-AU" dirty="0"/>
          </a:p>
        </p:txBody>
      </p:sp>
      <p:pic>
        <p:nvPicPr>
          <p:cNvPr id="16" name="Picture 15"/>
          <p:cNvPicPr>
            <a:picLocks noChangeAspect="1"/>
          </p:cNvPicPr>
          <p:nvPr/>
        </p:nvPicPr>
        <p:blipFill>
          <a:blip r:embed="rId3"/>
          <a:stretch>
            <a:fillRect/>
          </a:stretch>
        </p:blipFill>
        <p:spPr>
          <a:xfrm>
            <a:off x="2047598" y="1668626"/>
            <a:ext cx="1171575" cy="1185863"/>
          </a:xfrm>
          <a:prstGeom prst="rect">
            <a:avLst/>
          </a:prstGeom>
        </p:spPr>
      </p:pic>
      <p:sp>
        <p:nvSpPr>
          <p:cNvPr id="5" name="TextBox 4"/>
          <p:cNvSpPr txBox="1"/>
          <p:nvPr/>
        </p:nvSpPr>
        <p:spPr>
          <a:xfrm>
            <a:off x="631049" y="5264454"/>
            <a:ext cx="7916403" cy="830997"/>
          </a:xfrm>
          <a:prstGeom prst="rect">
            <a:avLst/>
          </a:prstGeom>
          <a:gradFill flip="none" rotWithShape="1">
            <a:gsLst>
              <a:gs pos="0">
                <a:srgbClr val="92D050"/>
              </a:gs>
              <a:gs pos="74000">
                <a:schemeClr val="accent1">
                  <a:lumMod val="45000"/>
                  <a:lumOff val="55000"/>
                </a:schemeClr>
              </a:gs>
              <a:gs pos="83000">
                <a:schemeClr val="accent1">
                  <a:lumMod val="45000"/>
                  <a:lumOff val="55000"/>
                </a:schemeClr>
              </a:gs>
              <a:gs pos="100000">
                <a:schemeClr val="bg1">
                  <a:lumMod val="65000"/>
                </a:schemeClr>
              </a:gs>
            </a:gsLst>
            <a:lin ang="0" scaled="1"/>
            <a:tileRect/>
          </a:gradFill>
        </p:spPr>
        <p:txBody>
          <a:bodyPr wrap="square" rtlCol="0">
            <a:spAutoFit/>
          </a:bodyPr>
          <a:lstStyle/>
          <a:p>
            <a:r>
              <a:rPr lang="en-AU" sz="4800" dirty="0" smtClean="0"/>
              <a:t>Underlying </a:t>
            </a:r>
            <a:r>
              <a:rPr lang="en-AU" sz="4800" dirty="0" err="1" smtClean="0"/>
              <a:t>moleconomic</a:t>
            </a:r>
            <a:r>
              <a:rPr lang="en-AU" sz="4800" dirty="0" smtClean="0"/>
              <a:t> flows</a:t>
            </a:r>
            <a:endParaRPr lang="en-AU" sz="4800" dirty="0"/>
          </a:p>
        </p:txBody>
      </p:sp>
    </p:spTree>
    <p:extLst>
      <p:ext uri="{BB962C8B-B14F-4D97-AF65-F5344CB8AC3E}">
        <p14:creationId xmlns:p14="http://schemas.microsoft.com/office/powerpoint/2010/main" val="1063043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3544" y="183945"/>
            <a:ext cx="7569439" cy="6229350"/>
          </a:xfrm>
          <a:prstGeom prst="rect">
            <a:avLst/>
          </a:prstGeom>
        </p:spPr>
      </p:pic>
      <p:sp>
        <p:nvSpPr>
          <p:cNvPr id="2" name="Title 1"/>
          <p:cNvSpPr>
            <a:spLocks noGrp="1"/>
          </p:cNvSpPr>
          <p:nvPr>
            <p:ph type="title"/>
          </p:nvPr>
        </p:nvSpPr>
        <p:spPr>
          <a:xfrm>
            <a:off x="395535" y="0"/>
            <a:ext cx="1804201" cy="764704"/>
          </a:xfrm>
        </p:spPr>
        <p:txBody>
          <a:bodyPr/>
          <a:lstStyle/>
          <a:p>
            <a:pPr algn="l"/>
            <a:r>
              <a:rPr lang="en-US" dirty="0" smtClean="0"/>
              <a:t>How?</a:t>
            </a:r>
            <a:endParaRPr lang="en-AU" dirty="0"/>
          </a:p>
        </p:txBody>
      </p:sp>
      <p:sp>
        <p:nvSpPr>
          <p:cNvPr id="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Tree>
    <p:extLst>
      <p:ext uri="{BB962C8B-B14F-4D97-AF65-F5344CB8AC3E}">
        <p14:creationId xmlns:p14="http://schemas.microsoft.com/office/powerpoint/2010/main" val="1191971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Technical Paradigms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Text Box 3"/>
          <p:cNvSpPr txBox="1">
            <a:spLocks noChangeArrowheads="1"/>
          </p:cNvSpPr>
          <p:nvPr/>
        </p:nvSpPr>
        <p:spPr bwMode="auto">
          <a:xfrm>
            <a:off x="352425" y="797484"/>
            <a:ext cx="8439150" cy="133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pPr marL="0" lvl="1"/>
            <a:r>
              <a:rPr lang="en-AU" altLang="en-US" sz="2400" dirty="0">
                <a:latin typeface="Arial Unicode MS" panose="020B0604020202020204" pitchFamily="34" charset="-128"/>
              </a:rPr>
              <a:t>“By enabling us to make productive use of particular raw materials, technology determines what constitutes a physical </a:t>
            </a:r>
            <a:r>
              <a:rPr lang="en-AU" altLang="en-US" sz="2400" dirty="0" smtClean="0">
                <a:latin typeface="Arial Unicode MS" panose="020B0604020202020204" pitchFamily="34" charset="-128"/>
              </a:rPr>
              <a:t>resource”</a:t>
            </a:r>
            <a:br>
              <a:rPr lang="en-AU" altLang="en-US" sz="2400" dirty="0" smtClean="0">
                <a:latin typeface="Arial Unicode MS" panose="020B0604020202020204" pitchFamily="34" charset="-128"/>
              </a:rPr>
            </a:br>
            <a:r>
              <a:rPr lang="en-AU" altLang="en-US" sz="900" dirty="0" smtClean="0">
                <a:latin typeface="Arial Unicode MS" panose="020B0604020202020204" pitchFamily="34" charset="-128"/>
              </a:rPr>
              <a:t>	Source: </a:t>
            </a:r>
            <a:r>
              <a:rPr lang="en-US" altLang="en-US" sz="900" dirty="0" err="1" smtClean="0"/>
              <a:t>Pilzer</a:t>
            </a:r>
            <a:r>
              <a:rPr lang="en-US" altLang="en-US" sz="900" dirty="0"/>
              <a:t>, Paul Zane, Unlimited Wealth, The Theory and Practice of Economic Alchemy, Crown Publishers Inc. New </a:t>
            </a:r>
            <a:r>
              <a:rPr lang="en-US" altLang="en-US" sz="900" dirty="0" smtClean="0"/>
              <a:t>York.1990</a:t>
            </a:r>
            <a:endParaRPr lang="en-AU" altLang="en-US" sz="2400" dirty="0">
              <a:latin typeface="Arial Unicode MS" panose="020B0604020202020204" pitchFamily="34" charset="-128"/>
            </a:endParaRPr>
          </a:p>
        </p:txBody>
      </p:sp>
      <p:sp>
        <p:nvSpPr>
          <p:cNvPr id="5" name="Text Box 4"/>
          <p:cNvSpPr txBox="1">
            <a:spLocks noChangeArrowheads="1"/>
          </p:cNvSpPr>
          <p:nvPr/>
        </p:nvSpPr>
        <p:spPr bwMode="auto">
          <a:xfrm>
            <a:off x="465137" y="4328757"/>
            <a:ext cx="8213725" cy="1815882"/>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2800" b="1" dirty="0">
                <a:latin typeface="Arial" panose="020B0604020202020204" pitchFamily="34" charset="0"/>
              </a:rPr>
              <a:t>We must </a:t>
            </a:r>
            <a:r>
              <a:rPr lang="en-US" altLang="en-US" sz="2800" b="1" dirty="0" smtClean="0">
                <a:latin typeface="Arial" panose="020B0604020202020204" pitchFamily="34" charset="0"/>
              </a:rPr>
              <a:t>produce and use energy and materials </a:t>
            </a:r>
            <a:r>
              <a:rPr lang="en-US" altLang="en-US" sz="2800" b="1" dirty="0">
                <a:latin typeface="Arial" panose="020B0604020202020204" pitchFamily="34" charset="0"/>
              </a:rPr>
              <a:t>that have underlying molecular flows that </a:t>
            </a:r>
            <a:r>
              <a:rPr lang="en-US" altLang="en-US" sz="2800" b="1" dirty="0" smtClean="0">
                <a:latin typeface="Arial" panose="020B0604020202020204" pitchFamily="34" charset="0"/>
              </a:rPr>
              <a:t>reverse, mimic </a:t>
            </a:r>
            <a:r>
              <a:rPr lang="en-US" altLang="en-US" sz="2800" b="1" dirty="0">
                <a:latin typeface="Arial" panose="020B0604020202020204" pitchFamily="34" charset="0"/>
              </a:rPr>
              <a:t>or at least do not disrupt natural </a:t>
            </a:r>
            <a:r>
              <a:rPr lang="en-US" altLang="en-US" sz="2800" b="1" dirty="0" smtClean="0">
                <a:latin typeface="Arial" panose="020B0604020202020204" pitchFamily="34" charset="0"/>
              </a:rPr>
              <a:t>flows</a:t>
            </a:r>
            <a:endParaRPr lang="en-US" altLang="en-US" sz="2800" dirty="0">
              <a:solidFill>
                <a:schemeClr val="tx2"/>
              </a:solidFill>
              <a:latin typeface="Arial" panose="020B0604020202020204" pitchFamily="34" charset="0"/>
            </a:endParaRPr>
          </a:p>
        </p:txBody>
      </p:sp>
      <p:sp>
        <p:nvSpPr>
          <p:cNvPr id="6" name="Text Box 5"/>
          <p:cNvSpPr txBox="1">
            <a:spLocks noChangeArrowheads="1"/>
          </p:cNvSpPr>
          <p:nvPr/>
        </p:nvSpPr>
        <p:spPr bwMode="auto">
          <a:xfrm>
            <a:off x="465137" y="3033424"/>
            <a:ext cx="8239125" cy="1061829"/>
          </a:xfrm>
          <a:prstGeom prst="rect">
            <a:avLst/>
          </a:prstGeom>
          <a:solidFill>
            <a:srgbClr val="FFCC99"/>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2100" b="1" dirty="0"/>
              <a:t>By inventing </a:t>
            </a:r>
            <a:r>
              <a:rPr lang="en-AU" altLang="en-US" sz="2100" b="1" dirty="0" smtClean="0"/>
              <a:t>new </a:t>
            </a:r>
            <a:r>
              <a:rPr lang="en-AU" altLang="en-US" sz="2100" b="1" dirty="0"/>
              <a:t>technical paradigms and </a:t>
            </a:r>
            <a:r>
              <a:rPr lang="en-AU" altLang="en-US" sz="2100" b="1" dirty="0" smtClean="0"/>
              <a:t>re-engineering energy and </a:t>
            </a:r>
            <a:r>
              <a:rPr lang="en-AU" altLang="en-US" sz="2100" b="1" dirty="0"/>
              <a:t>materials that are economic to produce we can change the underlying molecular flows that are damaging this planet.</a:t>
            </a:r>
            <a:endParaRPr lang="en-US" altLang="en-US" sz="2100" b="1" dirty="0"/>
          </a:p>
        </p:txBody>
      </p:sp>
      <p:sp>
        <p:nvSpPr>
          <p:cNvPr id="9" name="Text Box 5"/>
          <p:cNvSpPr txBox="1">
            <a:spLocks noChangeArrowheads="1"/>
          </p:cNvSpPr>
          <p:nvPr/>
        </p:nvSpPr>
        <p:spPr bwMode="auto">
          <a:xfrm>
            <a:off x="521443" y="2261312"/>
            <a:ext cx="8027331" cy="538609"/>
          </a:xfrm>
          <a:prstGeom prst="rect">
            <a:avLst/>
          </a:prstGeom>
          <a:solidFill>
            <a:srgbClr val="92D050"/>
          </a:solidFill>
          <a:ln w="19050" algn="ctr">
            <a:solidFill>
              <a:schemeClr val="tx1"/>
            </a:solidFill>
            <a:miter lim="800000"/>
            <a:headEnd/>
            <a:tailEnd/>
          </a:ln>
          <a:effectLs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sz="2900" b="1" dirty="0" smtClean="0"/>
              <a:t>Technology defines what is or is not a resource</a:t>
            </a:r>
            <a:endParaRPr lang="en-US" altLang="en-US" sz="2900" b="1" dirty="0"/>
          </a:p>
        </p:txBody>
      </p:sp>
    </p:spTree>
    <p:extLst>
      <p:ext uri="{BB962C8B-B14F-4D97-AF65-F5344CB8AC3E}">
        <p14:creationId xmlns:p14="http://schemas.microsoft.com/office/powerpoint/2010/main" val="426492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Changing the Technical Paradigm</a:t>
            </a:r>
            <a:endParaRPr lang="en-AU" dirty="0"/>
          </a:p>
        </p:txBody>
      </p:sp>
      <p:sp>
        <p:nvSpPr>
          <p:cNvPr id="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5" name="Text Box 3"/>
          <p:cNvSpPr txBox="1">
            <a:spLocks noChangeArrowheads="1"/>
          </p:cNvSpPr>
          <p:nvPr/>
        </p:nvSpPr>
        <p:spPr bwMode="auto">
          <a:xfrm>
            <a:off x="2749767" y="1079161"/>
            <a:ext cx="448305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1800" dirty="0"/>
              <a:t>Increase in demand/price ratio for </a:t>
            </a:r>
            <a:r>
              <a:rPr lang="en-AU" sz="1800" dirty="0" smtClean="0"/>
              <a:t>new technical paradigms </a:t>
            </a:r>
            <a:r>
              <a:rPr lang="en-AU" sz="1800" dirty="0"/>
              <a:t>due to cultural change.</a:t>
            </a:r>
          </a:p>
        </p:txBody>
      </p:sp>
      <p:sp>
        <p:nvSpPr>
          <p:cNvPr id="6" name="Line 4"/>
          <p:cNvSpPr>
            <a:spLocks noChangeShapeType="1"/>
          </p:cNvSpPr>
          <p:nvPr/>
        </p:nvSpPr>
        <p:spPr bwMode="auto">
          <a:xfrm flipH="1">
            <a:off x="1101725" y="1283563"/>
            <a:ext cx="11113" cy="320198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7" name="Line 5"/>
          <p:cNvSpPr>
            <a:spLocks noChangeShapeType="1"/>
          </p:cNvSpPr>
          <p:nvPr/>
        </p:nvSpPr>
        <p:spPr bwMode="auto">
          <a:xfrm>
            <a:off x="1101725" y="4496663"/>
            <a:ext cx="634047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8" name="Freeform 6"/>
          <p:cNvSpPr>
            <a:spLocks/>
          </p:cNvSpPr>
          <p:nvPr/>
        </p:nvSpPr>
        <p:spPr bwMode="auto">
          <a:xfrm>
            <a:off x="1138238" y="1601063"/>
            <a:ext cx="5838825" cy="2674938"/>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9" name="Freeform 7"/>
          <p:cNvSpPr>
            <a:spLocks/>
          </p:cNvSpPr>
          <p:nvPr/>
        </p:nvSpPr>
        <p:spPr bwMode="auto">
          <a:xfrm flipV="1">
            <a:off x="1108075" y="1799501"/>
            <a:ext cx="5837238"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0" name="Text Box 8"/>
          <p:cNvSpPr txBox="1">
            <a:spLocks noChangeArrowheads="1"/>
          </p:cNvSpPr>
          <p:nvPr/>
        </p:nvSpPr>
        <p:spPr bwMode="auto">
          <a:xfrm>
            <a:off x="7245350" y="4479201"/>
            <a:ext cx="371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p>
            <a:pPr algn="l"/>
            <a:r>
              <a:rPr lang="en-AU" sz="2800"/>
              <a:t>#</a:t>
            </a:r>
          </a:p>
        </p:txBody>
      </p:sp>
      <p:sp>
        <p:nvSpPr>
          <p:cNvPr id="11" name="Text Box 9"/>
          <p:cNvSpPr txBox="1">
            <a:spLocks noChangeArrowheads="1"/>
          </p:cNvSpPr>
          <p:nvPr/>
        </p:nvSpPr>
        <p:spPr bwMode="auto">
          <a:xfrm>
            <a:off x="696913" y="1167676"/>
            <a:ext cx="371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80" rIns="91352" bIns="45680">
            <a:spAutoFit/>
          </a:bodyPr>
          <a:lstStyle/>
          <a:p>
            <a:pPr algn="l"/>
            <a:r>
              <a:rPr lang="en-AU" sz="2800"/>
              <a:t>$</a:t>
            </a:r>
          </a:p>
        </p:txBody>
      </p:sp>
      <p:sp>
        <p:nvSpPr>
          <p:cNvPr id="12" name="Freeform 10"/>
          <p:cNvSpPr>
            <a:spLocks/>
          </p:cNvSpPr>
          <p:nvPr/>
        </p:nvSpPr>
        <p:spPr bwMode="auto">
          <a:xfrm>
            <a:off x="1846263" y="1532801"/>
            <a:ext cx="5838825"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3" name="Freeform 11"/>
          <p:cNvSpPr>
            <a:spLocks/>
          </p:cNvSpPr>
          <p:nvPr/>
        </p:nvSpPr>
        <p:spPr bwMode="auto">
          <a:xfrm flipV="1">
            <a:off x="1804988" y="1853476"/>
            <a:ext cx="5838825" cy="2674937"/>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4" name="Freeform 12"/>
          <p:cNvSpPr>
            <a:spLocks/>
          </p:cNvSpPr>
          <p:nvPr/>
        </p:nvSpPr>
        <p:spPr bwMode="auto">
          <a:xfrm>
            <a:off x="2584450" y="1508988"/>
            <a:ext cx="5838825" cy="2674938"/>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5" name="Freeform 13"/>
          <p:cNvSpPr>
            <a:spLocks/>
          </p:cNvSpPr>
          <p:nvPr/>
        </p:nvSpPr>
        <p:spPr bwMode="auto">
          <a:xfrm flipV="1">
            <a:off x="2657475" y="1826488"/>
            <a:ext cx="5838825" cy="2676525"/>
          </a:xfrm>
          <a:custGeom>
            <a:avLst/>
            <a:gdLst>
              <a:gd name="T0" fmla="*/ 0 w 3783"/>
              <a:gd name="T1" fmla="*/ 0 h 2279"/>
              <a:gd name="T2" fmla="*/ 1750 w 3783"/>
              <a:gd name="T3" fmla="*/ 1245 h 2279"/>
              <a:gd name="T4" fmla="*/ 3783 w 3783"/>
              <a:gd name="T5" fmla="*/ 2279 h 2279"/>
            </a:gdLst>
            <a:ahLst/>
            <a:cxnLst>
              <a:cxn ang="0">
                <a:pos x="T0" y="T1"/>
              </a:cxn>
              <a:cxn ang="0">
                <a:pos x="T2" y="T3"/>
              </a:cxn>
              <a:cxn ang="0">
                <a:pos x="T4" y="T5"/>
              </a:cxn>
            </a:cxnLst>
            <a:rect l="0" t="0" r="r" b="b"/>
            <a:pathLst>
              <a:path w="3783" h="2279">
                <a:moveTo>
                  <a:pt x="0" y="0"/>
                </a:moveTo>
                <a:cubicBezTo>
                  <a:pt x="292" y="207"/>
                  <a:pt x="1120" y="865"/>
                  <a:pt x="1750" y="1245"/>
                </a:cubicBezTo>
                <a:cubicBezTo>
                  <a:pt x="2380" y="1625"/>
                  <a:pt x="3360" y="2064"/>
                  <a:pt x="3783" y="2279"/>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16" name="Text Box 14"/>
          <p:cNvSpPr txBox="1">
            <a:spLocks noChangeArrowheads="1"/>
          </p:cNvSpPr>
          <p:nvPr/>
        </p:nvSpPr>
        <p:spPr bwMode="auto">
          <a:xfrm>
            <a:off x="7024688" y="4064863"/>
            <a:ext cx="15890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80" rIns="91352" bIns="45680">
            <a:spAutoFit/>
          </a:bodyPr>
          <a:lstStyle/>
          <a:p>
            <a:pPr algn="l"/>
            <a:r>
              <a:rPr lang="en-AU" sz="2800"/>
              <a:t>Demand</a:t>
            </a:r>
          </a:p>
        </p:txBody>
      </p:sp>
      <p:sp>
        <p:nvSpPr>
          <p:cNvPr id="17" name="Text Box 15"/>
          <p:cNvSpPr txBox="1">
            <a:spLocks noChangeArrowheads="1"/>
          </p:cNvSpPr>
          <p:nvPr/>
        </p:nvSpPr>
        <p:spPr bwMode="auto">
          <a:xfrm>
            <a:off x="7143750" y="1420088"/>
            <a:ext cx="1398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80" rIns="91352" bIns="45680">
            <a:spAutoFit/>
          </a:bodyPr>
          <a:lstStyle/>
          <a:p>
            <a:pPr algn="l"/>
            <a:r>
              <a:rPr lang="en-AU" sz="2800"/>
              <a:t>Supply</a:t>
            </a:r>
          </a:p>
        </p:txBody>
      </p:sp>
      <p:sp>
        <p:nvSpPr>
          <p:cNvPr id="18" name="Text Box 16"/>
          <p:cNvSpPr txBox="1">
            <a:spLocks noChangeArrowheads="1"/>
          </p:cNvSpPr>
          <p:nvPr/>
        </p:nvSpPr>
        <p:spPr bwMode="auto">
          <a:xfrm>
            <a:off x="2749767" y="4486066"/>
            <a:ext cx="4415994" cy="92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1800" dirty="0"/>
              <a:t>Increase in supply/price ratio for more sustainable </a:t>
            </a:r>
            <a:r>
              <a:rPr lang="en-AU" sz="1800" dirty="0" smtClean="0"/>
              <a:t>energy/products/technologies </a:t>
            </a:r>
            <a:r>
              <a:rPr lang="en-AU" sz="1800" dirty="0"/>
              <a:t>due to technical innovation.</a:t>
            </a:r>
            <a:endParaRPr lang="en-AU" sz="1800" dirty="0">
              <a:solidFill>
                <a:srgbClr val="008000"/>
              </a:solidFill>
            </a:endParaRPr>
          </a:p>
        </p:txBody>
      </p:sp>
      <p:sp>
        <p:nvSpPr>
          <p:cNvPr id="19" name="Text Box 17"/>
          <p:cNvSpPr txBox="1">
            <a:spLocks noChangeArrowheads="1"/>
          </p:cNvSpPr>
          <p:nvPr/>
        </p:nvSpPr>
        <p:spPr bwMode="auto">
          <a:xfrm>
            <a:off x="4026695" y="3558899"/>
            <a:ext cx="1841450" cy="83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52" tIns="45680" rIns="91352" bIns="45680">
            <a:spAutoFit/>
          </a:bodyPr>
          <a:lstStyle/>
          <a:p>
            <a:pPr algn="l"/>
            <a:r>
              <a:rPr lang="en-AU" sz="2400" dirty="0"/>
              <a:t>Equilibrium</a:t>
            </a:r>
          </a:p>
          <a:p>
            <a:pPr algn="l"/>
            <a:r>
              <a:rPr lang="en-AU" sz="2400" dirty="0"/>
              <a:t>Shift</a:t>
            </a:r>
            <a:endParaRPr lang="en-AU" sz="2000" dirty="0"/>
          </a:p>
        </p:txBody>
      </p:sp>
      <p:sp>
        <p:nvSpPr>
          <p:cNvPr id="20" name="AutoShape 18"/>
          <p:cNvSpPr>
            <a:spLocks noChangeArrowheads="1"/>
          </p:cNvSpPr>
          <p:nvPr/>
        </p:nvSpPr>
        <p:spPr bwMode="auto">
          <a:xfrm rot="18477477">
            <a:off x="2924970" y="2036951"/>
            <a:ext cx="1084262"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AU"/>
          </a:p>
        </p:txBody>
      </p:sp>
      <p:sp>
        <p:nvSpPr>
          <p:cNvPr id="21" name="AutoShape 19"/>
          <p:cNvSpPr>
            <a:spLocks noChangeArrowheads="1"/>
          </p:cNvSpPr>
          <p:nvPr/>
        </p:nvSpPr>
        <p:spPr bwMode="auto">
          <a:xfrm rot="3323383">
            <a:off x="2846586" y="3752093"/>
            <a:ext cx="1085850"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AU"/>
          </a:p>
        </p:txBody>
      </p:sp>
      <p:sp>
        <p:nvSpPr>
          <p:cNvPr id="22" name="AutoShape 20"/>
          <p:cNvSpPr>
            <a:spLocks noChangeArrowheads="1"/>
          </p:cNvSpPr>
          <p:nvPr/>
        </p:nvSpPr>
        <p:spPr bwMode="auto">
          <a:xfrm>
            <a:off x="3568700" y="2896463"/>
            <a:ext cx="2497138" cy="2381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66"/>
              </a:gs>
              <a:gs pos="100000">
                <a:srgbClr val="66FF66"/>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AU"/>
          </a:p>
        </p:txBody>
      </p:sp>
      <p:sp>
        <p:nvSpPr>
          <p:cNvPr id="23" name="Text Box 21"/>
          <p:cNvSpPr txBox="1">
            <a:spLocks noChangeArrowheads="1"/>
          </p:cNvSpPr>
          <p:nvPr/>
        </p:nvSpPr>
        <p:spPr bwMode="auto">
          <a:xfrm>
            <a:off x="1089025" y="2823438"/>
            <a:ext cx="2376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a:t>ECONOMICS</a:t>
            </a:r>
          </a:p>
        </p:txBody>
      </p:sp>
      <p:sp>
        <p:nvSpPr>
          <p:cNvPr id="24" name="Text Box 22"/>
          <p:cNvSpPr txBox="1">
            <a:spLocks noChangeArrowheads="1"/>
          </p:cNvSpPr>
          <p:nvPr/>
        </p:nvSpPr>
        <p:spPr bwMode="auto">
          <a:xfrm>
            <a:off x="6138863" y="2578963"/>
            <a:ext cx="2660650" cy="862013"/>
          </a:xfrm>
          <a:prstGeom prst="rect">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8178" tIns="34088" rIns="68178" bIns="34088"/>
          <a:lstStyle/>
          <a:p>
            <a:pPr algn="l"/>
            <a:r>
              <a:rPr lang="en-US" sz="1700">
                <a:solidFill>
                  <a:srgbClr val="000000"/>
                </a:solidFill>
              </a:rPr>
              <a:t>Greater Value/for impact (Sustainability) and economic growth</a:t>
            </a:r>
            <a:endParaRPr lang="en-US" sz="3200"/>
          </a:p>
        </p:txBody>
      </p:sp>
      <p:sp>
        <p:nvSpPr>
          <p:cNvPr id="25" name="Text Box 23"/>
          <p:cNvSpPr txBox="1">
            <a:spLocks noChangeArrowheads="1"/>
          </p:cNvSpPr>
          <p:nvPr/>
        </p:nvSpPr>
        <p:spPr bwMode="auto">
          <a:xfrm>
            <a:off x="1036638" y="5425351"/>
            <a:ext cx="7323137" cy="536575"/>
          </a:xfrm>
          <a:prstGeom prst="rect">
            <a:avLst/>
          </a:prstGeom>
          <a:solidFill>
            <a:srgbClr val="FF99CC"/>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dirty="0">
                <a:solidFill>
                  <a:srgbClr val="000000"/>
                </a:solidFill>
              </a:rPr>
              <a:t>A measure of the degree of sustainability of an industrial ecology is where the demand for more sustainable technologies is met by their supply.</a:t>
            </a:r>
          </a:p>
        </p:txBody>
      </p:sp>
      <p:sp>
        <p:nvSpPr>
          <p:cNvPr id="26" name="AutoShape 24"/>
          <p:cNvSpPr>
            <a:spLocks noChangeArrowheads="1"/>
          </p:cNvSpPr>
          <p:nvPr/>
        </p:nvSpPr>
        <p:spPr bwMode="auto">
          <a:xfrm>
            <a:off x="203200" y="3818800"/>
            <a:ext cx="2168525" cy="1491835"/>
          </a:xfrm>
          <a:prstGeom prst="wedgeRoundRectCallout">
            <a:avLst>
              <a:gd name="adj1" fmla="val 106954"/>
              <a:gd name="adj2" fmla="val -102421"/>
              <a:gd name="adj3" fmla="val 16667"/>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dirty="0">
                <a:solidFill>
                  <a:srgbClr val="000000"/>
                </a:solidFill>
              </a:rPr>
              <a:t>We must  rapidly move both the supply and demand curves for sustainability</a:t>
            </a:r>
          </a:p>
        </p:txBody>
      </p:sp>
    </p:spTree>
    <p:extLst>
      <p:ext uri="{BB962C8B-B14F-4D97-AF65-F5344CB8AC3E}">
        <p14:creationId xmlns:p14="http://schemas.microsoft.com/office/powerpoint/2010/main" val="2090679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sbs.com.au/news/sites/sbs.com.au.news/files/styles/body_image/public/japan_slides_0.jpg?itok=xRVS7BAH&amp;mtime=1441866982"/>
          <p:cNvPicPr preferRelativeResize="0">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94" y="0"/>
            <a:ext cx="9143999"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d.ibtimes.co.uk/en/full/1393570/yazidi-refugees-flee-iraq.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3e308.medialib.glogster.com/media/39/393a92f25fc1d4278737da25e40a91cd1bb2d9d8ddb3c6d5e3f1428f34d70328/fire-jpg.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referRelativeResize="0">
            <a:picLocks/>
          </p:cNvPicPr>
          <p:nvPr/>
        </p:nvPicPr>
        <p:blipFill>
          <a:blip r:embed="rId5"/>
          <a:stretch>
            <a:fillRect/>
          </a:stretch>
        </p:blipFill>
        <p:spPr>
          <a:xfrm>
            <a:off x="0" y="0"/>
            <a:ext cx="9144000" cy="6858000"/>
          </a:xfrm>
          <a:prstGeom prst="rect">
            <a:avLst/>
          </a:prstGeom>
        </p:spPr>
      </p:pic>
      <p:pic>
        <p:nvPicPr>
          <p:cNvPr id="5" name="Picture 4"/>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70" y="-1"/>
            <a:ext cx="9143860" cy="6875269"/>
          </a:xfrm>
          <a:prstGeom prst="rect">
            <a:avLst/>
          </a:prstGeom>
        </p:spPr>
      </p:pic>
      <p:sp>
        <p:nvSpPr>
          <p:cNvPr id="2" name="Title 1"/>
          <p:cNvSpPr>
            <a:spLocks noGrp="1"/>
          </p:cNvSpPr>
          <p:nvPr>
            <p:ph type="title"/>
          </p:nvPr>
        </p:nvSpPr>
        <p:spPr/>
        <p:txBody>
          <a:bodyPr>
            <a:normAutofit/>
          </a:bodyPr>
          <a:lstStyle/>
          <a:p>
            <a:r>
              <a:rPr lang="en-AU" sz="4000" dirty="0" smtClean="0"/>
              <a:t>Impacts of CO</a:t>
            </a:r>
            <a:r>
              <a:rPr lang="en-AU" sz="4000" baseline="-25000" dirty="0" smtClean="0"/>
              <a:t>2</a:t>
            </a:r>
            <a:r>
              <a:rPr lang="en-AU" sz="4000" dirty="0" smtClean="0"/>
              <a:t> and other Emissions</a:t>
            </a:r>
            <a:endParaRPr lang="en-AU" sz="4000" dirty="0"/>
          </a:p>
        </p:txBody>
      </p:sp>
      <p:sp>
        <p:nvSpPr>
          <p:cNvPr id="8" name="Content Placeholder 7"/>
          <p:cNvSpPr>
            <a:spLocks noGrp="1"/>
          </p:cNvSpPr>
          <p:nvPr>
            <p:ph idx="1"/>
          </p:nvPr>
        </p:nvSpPr>
        <p:spPr>
          <a:xfrm>
            <a:off x="395536" y="764704"/>
            <a:ext cx="8352928" cy="5858933"/>
          </a:xfrm>
        </p:spPr>
        <p:txBody>
          <a:bodyPr>
            <a:noAutofit/>
          </a:bodyPr>
          <a:lstStyle/>
          <a:p>
            <a:r>
              <a:rPr lang="en-AU" sz="2800" dirty="0"/>
              <a:t>Ocean Acidification: 1/3 of the CO</a:t>
            </a:r>
            <a:r>
              <a:rPr lang="en-AU" sz="2800" baseline="-25000" dirty="0"/>
              <a:t>2</a:t>
            </a:r>
            <a:r>
              <a:rPr lang="en-AU" sz="2800" dirty="0"/>
              <a:t> emitted by human activity has already been taken up by the ocean. As CO</a:t>
            </a:r>
            <a:r>
              <a:rPr lang="en-AU" sz="2800" baseline="-25000" dirty="0"/>
              <a:t>2</a:t>
            </a:r>
            <a:r>
              <a:rPr lang="en-AU" sz="2800" dirty="0"/>
              <a:t> dissolves in sea water , carbonic acid is formed</a:t>
            </a:r>
            <a:r>
              <a:rPr lang="en-AU" sz="2800" dirty="0" smtClean="0"/>
              <a:t>.</a:t>
            </a:r>
            <a:endParaRPr lang="en-AU" sz="2800" dirty="0"/>
          </a:p>
          <a:p>
            <a:r>
              <a:rPr lang="en-AU" sz="2800" dirty="0"/>
              <a:t>Melting glaciers: </a:t>
            </a:r>
            <a:r>
              <a:rPr lang="en-AU" sz="2800" dirty="0" smtClean="0"/>
              <a:t>cause </a:t>
            </a:r>
            <a:r>
              <a:rPr lang="en-AU" sz="2800" dirty="0"/>
              <a:t>sea level rise which further leads to more frequent coastal </a:t>
            </a:r>
            <a:r>
              <a:rPr lang="en-AU" sz="2800" dirty="0" smtClean="0"/>
              <a:t>flooding and inundation.</a:t>
            </a:r>
          </a:p>
          <a:p>
            <a:r>
              <a:rPr lang="en-AU" sz="2800" dirty="0" smtClean="0"/>
              <a:t>Extreme </a:t>
            </a:r>
            <a:r>
              <a:rPr lang="en-AU" sz="2800" dirty="0"/>
              <a:t>weather: Droughts, floods, strong winds etc</a:t>
            </a:r>
            <a:r>
              <a:rPr lang="en-AU" sz="2800" dirty="0" smtClean="0"/>
              <a:t>.</a:t>
            </a:r>
          </a:p>
          <a:p>
            <a:pPr lvl="1"/>
            <a:r>
              <a:rPr lang="en-AU" sz="2400" dirty="0" smtClean="0"/>
              <a:t>An extreme heatwave in May 2015 killed 2500 people in India.</a:t>
            </a:r>
            <a:br>
              <a:rPr lang="en-AU" sz="2400" dirty="0" smtClean="0"/>
            </a:br>
            <a:r>
              <a:rPr lang="en-AU" sz="1000" dirty="0"/>
              <a:t>Source: </a:t>
            </a:r>
            <a:r>
              <a:rPr lang="en-AU" sz="1000" dirty="0">
                <a:hlinkClick r:id="rId7"/>
              </a:rPr>
              <a:t>https://</a:t>
            </a:r>
            <a:r>
              <a:rPr lang="en-AU" sz="1000" dirty="0" smtClean="0">
                <a:hlinkClick r:id="rId7"/>
              </a:rPr>
              <a:t>en.wikipedia.org/wiki/2015_Indian_heat_wave</a:t>
            </a:r>
            <a:endParaRPr lang="en-AU" sz="1000" dirty="0" smtClean="0"/>
          </a:p>
          <a:p>
            <a:pPr lvl="1"/>
            <a:r>
              <a:rPr lang="en-AU" sz="2400" dirty="0" smtClean="0"/>
              <a:t>2.8 million people were recently evacuated with heavy floods in Japan</a:t>
            </a:r>
          </a:p>
          <a:p>
            <a:pPr lvl="1"/>
            <a:r>
              <a:rPr lang="en-AU" sz="2400" dirty="0" smtClean="0"/>
              <a:t>A drought started the war in Syria</a:t>
            </a:r>
            <a:br>
              <a:rPr lang="en-AU" sz="2400" dirty="0" smtClean="0"/>
            </a:br>
            <a:r>
              <a:rPr lang="en-AU" sz="2400" dirty="0" smtClean="0"/>
              <a:t>	</a:t>
            </a:r>
            <a:endParaRPr lang="en-AU" sz="2400" dirty="0"/>
          </a:p>
        </p:txBody>
      </p:sp>
      <p:sp>
        <p:nvSpPr>
          <p:cNvPr id="6" name="Footer Placeholder 5"/>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3" name="TextBox 2"/>
          <p:cNvSpPr txBox="1"/>
          <p:nvPr/>
        </p:nvSpPr>
        <p:spPr>
          <a:xfrm>
            <a:off x="906449" y="6085756"/>
            <a:ext cx="6808321" cy="369332"/>
          </a:xfrm>
          <a:prstGeom prst="rect">
            <a:avLst/>
          </a:prstGeom>
          <a:noFill/>
        </p:spPr>
        <p:txBody>
          <a:bodyPr wrap="square" rtlCol="0">
            <a:spAutoFit/>
          </a:bodyPr>
          <a:lstStyle/>
          <a:p>
            <a:pPr marL="357188" indent="-357188"/>
            <a:r>
              <a:rPr lang="en-AU" sz="900" dirty="0"/>
              <a:t>Source: </a:t>
            </a:r>
            <a:r>
              <a:rPr lang="en-AU" sz="900" u="sng" dirty="0">
                <a:hlinkClick r:id="rId8"/>
              </a:rPr>
              <a:t>http://www.nytimes.com/2015/03/03/science/earth/study-links-syria-conflict-to-drought-caused-by-climate-change.html?_</a:t>
            </a:r>
            <a:r>
              <a:rPr lang="en-AU" sz="900" u="sng" dirty="0" smtClean="0">
                <a:hlinkClick r:id="rId8"/>
              </a:rPr>
              <a:t>r=0</a:t>
            </a:r>
            <a:r>
              <a:rPr lang="en-AU" sz="900" u="sng" dirty="0" smtClean="0"/>
              <a:t> </a:t>
            </a:r>
            <a:r>
              <a:rPr lang="en-AU" sz="900" u="sng" dirty="0" smtClean="0">
                <a:hlinkClick r:id="rId9"/>
              </a:rPr>
              <a:t>http</a:t>
            </a:r>
            <a:r>
              <a:rPr lang="en-AU" sz="900" u="sng" dirty="0">
                <a:hlinkClick r:id="rId9"/>
              </a:rPr>
              <a:t>://news.nationalgeographic.com/news/2015/03/150302-syria-war-climate-change-drought/</a:t>
            </a:r>
            <a:endParaRPr lang="en-AU" sz="900" dirty="0"/>
          </a:p>
        </p:txBody>
      </p:sp>
    </p:spTree>
    <p:extLst>
      <p:ext uri="{BB962C8B-B14F-4D97-AF65-F5344CB8AC3E}">
        <p14:creationId xmlns:p14="http://schemas.microsoft.com/office/powerpoint/2010/main" val="4863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3000"/>
                                        <p:tgtEl>
                                          <p:spTgt spid="2052"/>
                                        </p:tgtEl>
                                      </p:cBhvr>
                                    </p:animEffect>
                                  </p:childTnLst>
                                  <p:subTnLst>
                                    <p:set>
                                      <p:cBhvr override="childStyle">
                                        <p:cTn dur="1" fill="hold" display="0" masterRel="sameClick" afterEffect="1">
                                          <p:stCondLst>
                                            <p:cond evt="end" delay="0">
                                              <p:tn val="5"/>
                                            </p:cond>
                                          </p:stCondLst>
                                        </p:cTn>
                                        <p:tgtEl>
                                          <p:spTgt spid="2052"/>
                                        </p:tgtEl>
                                        <p:attrNameLst>
                                          <p:attrName>style.visibility</p:attrName>
                                        </p:attrNameLst>
                                      </p:cBhvr>
                                      <p:to>
                                        <p:strVal val="hidden"/>
                                      </p:to>
                                    </p:set>
                                  </p:sub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fade">
                                      <p:cBhvr>
                                        <p:cTn id="11" dur="3000"/>
                                        <p:tgtEl>
                                          <p:spTgt spid="2058"/>
                                        </p:tgtEl>
                                      </p:cBhvr>
                                    </p:animEffect>
                                  </p:childTnLst>
                                  <p:subTnLst>
                                    <p:set>
                                      <p:cBhvr override="childStyle">
                                        <p:cTn dur="1" fill="hold" display="0" masterRel="sameClick" afterEffect="1">
                                          <p:stCondLst>
                                            <p:cond evt="end" delay="0">
                                              <p:tn val="9"/>
                                            </p:cond>
                                          </p:stCondLst>
                                        </p:cTn>
                                        <p:tgtEl>
                                          <p:spTgt spid="2058"/>
                                        </p:tgtEl>
                                        <p:attrNameLst>
                                          <p:attrName>style.visibility</p:attrName>
                                        </p:attrNameLst>
                                      </p:cBhvr>
                                      <p:to>
                                        <p:strVal val="hidden"/>
                                      </p:to>
                                    </p:set>
                                  </p:sub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subTnLst>
                                    <p:set>
                                      <p:cBhvr override="childStyle">
                                        <p:cTn dur="1" fill="hold" display="0" masterRel="sameClick" afterEffect="1">
                                          <p:stCondLst>
                                            <p:cond evt="end" delay="0">
                                              <p:tn val="13"/>
                                            </p:cond>
                                          </p:stCondLst>
                                        </p:cTn>
                                        <p:tgtEl>
                                          <p:spTgt spid="5"/>
                                        </p:tgtEl>
                                        <p:attrNameLst>
                                          <p:attrName>style.visibility</p:attrName>
                                        </p:attrNameLst>
                                      </p:cBhvr>
                                      <p:to>
                                        <p:strVal val="hidden"/>
                                      </p:to>
                                    </p:set>
                                  </p:sub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0"/>
                                        <p:tgtEl>
                                          <p:spTgt spid="4"/>
                                        </p:tgtEl>
                                      </p:cBhvr>
                                    </p:animEffect>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3000"/>
                                        <p:tgtEl>
                                          <p:spTgt spid="2054"/>
                                        </p:tgtEl>
                                      </p:cBhvr>
                                    </p:animEffect>
                                  </p:childTnLst>
                                  <p:subTnLst>
                                    <p:set>
                                      <p:cBhvr override="childStyle">
                                        <p:cTn dur="1" fill="hold" display="0" masterRel="sameClick" afterEffect="1">
                                          <p:stCondLst>
                                            <p:cond evt="end" delay="0">
                                              <p:tn val="21"/>
                                            </p:cond>
                                          </p:stCondLst>
                                        </p:cTn>
                                        <p:tgtEl>
                                          <p:spTgt spid="205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Technically Driven Change</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a:picLocks noChangeAspect="1"/>
          </p:cNvPicPr>
          <p:nvPr/>
        </p:nvPicPr>
        <p:blipFill>
          <a:blip r:embed="rId2"/>
          <a:stretch>
            <a:fillRect/>
          </a:stretch>
        </p:blipFill>
        <p:spPr>
          <a:xfrm>
            <a:off x="860273" y="1000827"/>
            <a:ext cx="3676650" cy="4105275"/>
          </a:xfrm>
          <a:prstGeom prst="rect">
            <a:avLst/>
          </a:prstGeom>
        </p:spPr>
      </p:pic>
      <p:sp>
        <p:nvSpPr>
          <p:cNvPr id="6" name="TextBox 5"/>
          <p:cNvSpPr txBox="1"/>
          <p:nvPr/>
        </p:nvSpPr>
        <p:spPr>
          <a:xfrm>
            <a:off x="4352192" y="1090246"/>
            <a:ext cx="184731" cy="369332"/>
          </a:xfrm>
          <a:prstGeom prst="rect">
            <a:avLst/>
          </a:prstGeom>
          <a:noFill/>
        </p:spPr>
        <p:txBody>
          <a:bodyPr wrap="none" rtlCol="0">
            <a:spAutoFit/>
          </a:bodyPr>
          <a:lstStyle/>
          <a:p>
            <a:endParaRPr lang="en-AU" dirty="0"/>
          </a:p>
        </p:txBody>
      </p:sp>
      <p:sp>
        <p:nvSpPr>
          <p:cNvPr id="8" name="Rectangle 7"/>
          <p:cNvSpPr/>
          <p:nvPr/>
        </p:nvSpPr>
        <p:spPr>
          <a:xfrm>
            <a:off x="4602774" y="694593"/>
            <a:ext cx="4035668" cy="4524315"/>
          </a:xfrm>
          <a:prstGeom prst="rect">
            <a:avLst/>
          </a:prstGeom>
        </p:spPr>
        <p:txBody>
          <a:bodyPr wrap="square">
            <a:spAutoFit/>
          </a:bodyPr>
          <a:lstStyle/>
          <a:p>
            <a:pPr fontAlgn="base"/>
            <a:r>
              <a:rPr lang="en-AU" dirty="0" smtClean="0"/>
              <a:t>Malcom Turnbull: “We </a:t>
            </a:r>
            <a:r>
              <a:rPr lang="en-AU" dirty="0"/>
              <a:t>have to recognise that the disruption that we see driven by technology, the volatility in change is our friend if we are agile and smart enough to take advantage of it</a:t>
            </a:r>
            <a:r>
              <a:rPr lang="en-AU" dirty="0" smtClean="0"/>
              <a:t>.”</a:t>
            </a:r>
          </a:p>
          <a:p>
            <a:pPr fontAlgn="base"/>
            <a:endParaRPr lang="en-AU" dirty="0" smtClean="0"/>
          </a:p>
          <a:p>
            <a:pPr fontAlgn="base"/>
            <a:r>
              <a:rPr lang="en-AU" dirty="0"/>
              <a:t>Alan Kay: “The best way to predict the future is to invent it</a:t>
            </a:r>
            <a:r>
              <a:rPr lang="en-AU" dirty="0" smtClean="0"/>
              <a:t>.”</a:t>
            </a:r>
          </a:p>
          <a:p>
            <a:pPr fontAlgn="base"/>
            <a:endParaRPr lang="en-AU" dirty="0" smtClean="0"/>
          </a:p>
          <a:p>
            <a:pPr fontAlgn="base"/>
            <a:r>
              <a:rPr lang="en-AU" dirty="0"/>
              <a:t>The Boston Consulting Group: “There are no old roads to new directions. ”</a:t>
            </a:r>
          </a:p>
          <a:p>
            <a:pPr fontAlgn="base"/>
            <a:endParaRPr lang="en-AU" dirty="0" smtClean="0"/>
          </a:p>
          <a:p>
            <a:pPr fontAlgn="base"/>
            <a:r>
              <a:rPr lang="en-AU" dirty="0" smtClean="0"/>
              <a:t>John Harrison: “New technology paradigms can solve many of the sustainability problems we have on spaceship earth. They are all connected.”</a:t>
            </a:r>
            <a:endParaRPr lang="en-AU" dirty="0"/>
          </a:p>
        </p:txBody>
      </p:sp>
      <p:sp>
        <p:nvSpPr>
          <p:cNvPr id="9" name="TextBox 8"/>
          <p:cNvSpPr txBox="1"/>
          <p:nvPr/>
        </p:nvSpPr>
        <p:spPr>
          <a:xfrm>
            <a:off x="1195846" y="5347068"/>
            <a:ext cx="6682154" cy="830997"/>
          </a:xfrm>
          <a:prstGeom prst="rect">
            <a:avLst/>
          </a:prstGeom>
          <a:solidFill>
            <a:srgbClr val="92D050"/>
          </a:solidFill>
          <a:ln w="12700">
            <a:solidFill>
              <a:srgbClr val="000000"/>
            </a:solidFill>
          </a:ln>
        </p:spPr>
        <p:txBody>
          <a:bodyPr wrap="square" rtlCol="0">
            <a:spAutoFit/>
          </a:bodyPr>
          <a:lstStyle/>
          <a:p>
            <a:r>
              <a:rPr lang="en-AU" sz="2400" dirty="0" smtClean="0"/>
              <a:t>Al gore and David Blood: </a:t>
            </a:r>
            <a:r>
              <a:rPr lang="en-AU" sz="2400" dirty="0"/>
              <a:t> </a:t>
            </a:r>
            <a:r>
              <a:rPr lang="en-AU" sz="2400" dirty="0" smtClean="0"/>
              <a:t>”Sustainability </a:t>
            </a:r>
            <a:r>
              <a:rPr lang="en-AU" sz="2400" dirty="0"/>
              <a:t>investing is essential to creating long-term shareholder value</a:t>
            </a:r>
            <a:r>
              <a:rPr lang="en-AU" sz="2400" dirty="0" smtClean="0"/>
              <a:t>.”</a:t>
            </a:r>
            <a:endParaRPr lang="en-AU" sz="2400" dirty="0"/>
          </a:p>
        </p:txBody>
      </p:sp>
    </p:spTree>
    <p:extLst>
      <p:ext uri="{BB962C8B-B14F-4D97-AF65-F5344CB8AC3E}">
        <p14:creationId xmlns:p14="http://schemas.microsoft.com/office/powerpoint/2010/main" val="1566893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90" y="1"/>
            <a:ext cx="8412480" cy="1184744"/>
          </a:xfrm>
        </p:spPr>
        <p:txBody>
          <a:bodyPr anchor="t">
            <a:normAutofit fontScale="90000"/>
          </a:bodyPr>
          <a:lstStyle/>
          <a:p>
            <a:pPr algn="l"/>
            <a:r>
              <a:rPr lang="en-US" sz="4000" dirty="0" smtClean="0"/>
              <a:t>New Technical Paradigms &gt;</a:t>
            </a:r>
            <a:br>
              <a:rPr lang="en-US" sz="4000" dirty="0" smtClean="0"/>
            </a:br>
            <a:r>
              <a:rPr lang="en-US" sz="4000" dirty="0" smtClean="0"/>
              <a:t>Changed Techno-Process &gt; Sustainability</a:t>
            </a:r>
            <a:endParaRPr lang="en-AU" sz="4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4" name="Text Box 15"/>
          <p:cNvSpPr txBox="1">
            <a:spLocks noChangeArrowheads="1"/>
          </p:cNvSpPr>
          <p:nvPr/>
        </p:nvSpPr>
        <p:spPr bwMode="auto">
          <a:xfrm>
            <a:off x="995364" y="3131564"/>
            <a:ext cx="705678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US" altLang="en-US" sz="1600" b="1" dirty="0">
                <a:latin typeface="+mj-lt"/>
              </a:rPr>
              <a:t>Light Globes - A  Recent Paradigm Shift in Technology Reducing Energy </a:t>
            </a:r>
            <a:r>
              <a:rPr lang="en-US" altLang="en-US" sz="1600" b="1" dirty="0" smtClean="0">
                <a:latin typeface="+mj-lt"/>
              </a:rPr>
              <a:t>Consumption</a:t>
            </a:r>
          </a:p>
          <a:p>
            <a:r>
              <a:rPr lang="en-US" altLang="en-US" sz="1600" dirty="0" smtClean="0">
                <a:latin typeface="+mj-lt"/>
              </a:rPr>
              <a:t>Light </a:t>
            </a:r>
            <a:r>
              <a:rPr lang="en-US" altLang="en-US" sz="1600" dirty="0">
                <a:latin typeface="+mj-lt"/>
              </a:rPr>
              <a:t>Globes in the last 10 years have evolved from consuming around 100 watts per 1700 lumens to less that 20 watts per 1700 lumens. As light globes account for around 30% of household energy this is as considerable saving.</a:t>
            </a:r>
          </a:p>
        </p:txBody>
      </p:sp>
      <p:pic>
        <p:nvPicPr>
          <p:cNvPr id="18" name="Picture 17" descr="Incandescant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293" y="4919579"/>
            <a:ext cx="543461" cy="9277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p:cNvSpPr txBox="1">
            <a:spLocks noChangeArrowheads="1"/>
          </p:cNvSpPr>
          <p:nvPr/>
        </p:nvSpPr>
        <p:spPr bwMode="auto">
          <a:xfrm>
            <a:off x="1798856" y="5837410"/>
            <a:ext cx="1344483"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100 watts</a:t>
            </a:r>
            <a:br>
              <a:rPr lang="en-AU" altLang="en-US" dirty="0"/>
            </a:br>
            <a:r>
              <a:rPr lang="en-AU" altLang="en-US" dirty="0"/>
              <a:t>1700 lumens</a:t>
            </a:r>
            <a:endParaRPr lang="en-US" altLang="en-US" dirty="0"/>
          </a:p>
        </p:txBody>
      </p:sp>
      <p:sp>
        <p:nvSpPr>
          <p:cNvPr id="17" name="Text Box 19"/>
          <p:cNvSpPr txBox="1">
            <a:spLocks noChangeArrowheads="1"/>
          </p:cNvSpPr>
          <p:nvPr/>
        </p:nvSpPr>
        <p:spPr bwMode="auto">
          <a:xfrm>
            <a:off x="1659143" y="4589074"/>
            <a:ext cx="1265760" cy="30777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Incandescent</a:t>
            </a:r>
            <a:endParaRPr lang="en-US" altLang="en-US" dirty="0"/>
          </a:p>
        </p:txBody>
      </p:sp>
      <p:pic>
        <p:nvPicPr>
          <p:cNvPr id="14" name="Picture 13" descr="Neon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728" y="4987687"/>
            <a:ext cx="425123" cy="8497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2"/>
          <p:cNvSpPr txBox="1">
            <a:spLocks noChangeArrowheads="1"/>
          </p:cNvSpPr>
          <p:nvPr/>
        </p:nvSpPr>
        <p:spPr bwMode="auto">
          <a:xfrm>
            <a:off x="3694048" y="5836273"/>
            <a:ext cx="1346481"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25 watts</a:t>
            </a:r>
            <a:br>
              <a:rPr lang="en-AU" altLang="en-US" dirty="0"/>
            </a:br>
            <a:r>
              <a:rPr lang="en-AU" altLang="en-US" dirty="0"/>
              <a:t>1700 lumens</a:t>
            </a:r>
            <a:endParaRPr lang="en-US" altLang="en-US" dirty="0"/>
          </a:p>
        </p:txBody>
      </p:sp>
      <p:sp>
        <p:nvSpPr>
          <p:cNvPr id="13" name="Text Box 20"/>
          <p:cNvSpPr txBox="1">
            <a:spLocks noChangeArrowheads="1"/>
          </p:cNvSpPr>
          <p:nvPr/>
        </p:nvSpPr>
        <p:spPr bwMode="auto">
          <a:xfrm>
            <a:off x="3926885" y="4581124"/>
            <a:ext cx="1119217" cy="30777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Fluorescent</a:t>
            </a:r>
            <a:endParaRPr lang="en-US" altLang="en-US" dirty="0"/>
          </a:p>
        </p:txBody>
      </p:sp>
      <p:pic>
        <p:nvPicPr>
          <p:cNvPr id="10" name="Picture 9" descr="LedLight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631" y="4900455"/>
            <a:ext cx="461805" cy="9021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p:cNvSpPr txBox="1">
            <a:spLocks noChangeArrowheads="1"/>
          </p:cNvSpPr>
          <p:nvPr/>
        </p:nvSpPr>
        <p:spPr bwMode="auto">
          <a:xfrm>
            <a:off x="5737272" y="5842347"/>
            <a:ext cx="1326851"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&lt;20 watts</a:t>
            </a:r>
            <a:br>
              <a:rPr lang="en-AU" altLang="en-US" dirty="0"/>
            </a:br>
            <a:r>
              <a:rPr lang="en-AU" altLang="en-US" dirty="0"/>
              <a:t>1700 lumens</a:t>
            </a:r>
            <a:endParaRPr lang="en-US" altLang="en-US" dirty="0"/>
          </a:p>
        </p:txBody>
      </p:sp>
      <p:sp>
        <p:nvSpPr>
          <p:cNvPr id="9" name="Text Box 21"/>
          <p:cNvSpPr txBox="1">
            <a:spLocks noChangeArrowheads="1"/>
          </p:cNvSpPr>
          <p:nvPr/>
        </p:nvSpPr>
        <p:spPr bwMode="auto">
          <a:xfrm>
            <a:off x="5856542" y="4590434"/>
            <a:ext cx="1050260" cy="30781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AU"/>
            </a:defPPr>
            <a:lvl1pPr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1pPr>
            <a:lvl2pPr marL="4572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2pPr>
            <a:lvl3pPr marL="9144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3pPr>
            <a:lvl4pPr marL="13716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4pPr>
            <a:lvl5pPr marL="1828800" algn="l" rtl="0" eaLnBrk="0" fontAlgn="base" hangingPunct="0">
              <a:spcBef>
                <a:spcPct val="50000"/>
              </a:spcBef>
              <a:spcAft>
                <a:spcPct val="0"/>
              </a:spcAft>
              <a:defRPr sz="1400" kern="1200">
                <a:solidFill>
                  <a:schemeClr val="tx1"/>
                </a:solidFill>
                <a:latin typeface="Arial Unicode MS" panose="020B0604020202020204" pitchFamily="34" charset="-128"/>
                <a:ea typeface="+mn-ea"/>
                <a:cs typeface="+mn-cs"/>
              </a:defRPr>
            </a:lvl5pPr>
            <a:lvl6pPr marL="2286000" algn="l" defTabSz="914400" rtl="0" eaLnBrk="1" latinLnBrk="0" hangingPunct="1">
              <a:defRPr sz="1400" kern="1200">
                <a:solidFill>
                  <a:schemeClr val="tx1"/>
                </a:solidFill>
                <a:latin typeface="Arial Unicode MS" panose="020B0604020202020204" pitchFamily="34" charset="-128"/>
                <a:ea typeface="+mn-ea"/>
                <a:cs typeface="+mn-cs"/>
              </a:defRPr>
            </a:lvl6pPr>
            <a:lvl7pPr marL="2743200" algn="l" defTabSz="914400" rtl="0" eaLnBrk="1" latinLnBrk="0" hangingPunct="1">
              <a:defRPr sz="1400" kern="1200">
                <a:solidFill>
                  <a:schemeClr val="tx1"/>
                </a:solidFill>
                <a:latin typeface="Arial Unicode MS" panose="020B0604020202020204" pitchFamily="34" charset="-128"/>
                <a:ea typeface="+mn-ea"/>
                <a:cs typeface="+mn-cs"/>
              </a:defRPr>
            </a:lvl7pPr>
            <a:lvl8pPr marL="3200400" algn="l" defTabSz="914400" rtl="0" eaLnBrk="1" latinLnBrk="0" hangingPunct="1">
              <a:defRPr sz="1400" kern="1200">
                <a:solidFill>
                  <a:schemeClr val="tx1"/>
                </a:solidFill>
                <a:latin typeface="Arial Unicode MS" panose="020B0604020202020204" pitchFamily="34" charset="-128"/>
                <a:ea typeface="+mn-ea"/>
                <a:cs typeface="+mn-cs"/>
              </a:defRPr>
            </a:lvl8pPr>
            <a:lvl9pPr marL="3657600" algn="l" defTabSz="914400" rtl="0" eaLnBrk="1" latinLnBrk="0" hangingPunct="1">
              <a:defRPr sz="1400" kern="1200">
                <a:solidFill>
                  <a:schemeClr val="tx1"/>
                </a:solidFill>
                <a:latin typeface="Arial Unicode MS" panose="020B0604020202020204" pitchFamily="34" charset="-128"/>
                <a:ea typeface="+mn-ea"/>
                <a:cs typeface="+mn-cs"/>
              </a:defRPr>
            </a:lvl9pPr>
          </a:lstStyle>
          <a:p>
            <a:r>
              <a:rPr lang="en-AU" altLang="en-US" dirty="0"/>
              <a:t>Led Light</a:t>
            </a:r>
            <a:endParaRPr lang="en-US" altLang="en-US" dirty="0"/>
          </a:p>
        </p:txBody>
      </p:sp>
      <p:sp>
        <p:nvSpPr>
          <p:cNvPr id="21" name="TextBox 20"/>
          <p:cNvSpPr txBox="1"/>
          <p:nvPr/>
        </p:nvSpPr>
        <p:spPr>
          <a:xfrm>
            <a:off x="995364" y="1260805"/>
            <a:ext cx="7343811" cy="1769715"/>
          </a:xfrm>
          <a:prstGeom prst="rect">
            <a:avLst/>
          </a:prstGeom>
          <a:noFill/>
        </p:spPr>
        <p:txBody>
          <a:bodyPr wrap="square" rtlCol="0">
            <a:spAutoFit/>
          </a:bodyPr>
          <a:lstStyle/>
          <a:p>
            <a:r>
              <a:rPr lang="en-AU" b="1" dirty="0" smtClean="0">
                <a:latin typeface="+mj-lt"/>
              </a:rPr>
              <a:t>Sand is now a Resource</a:t>
            </a:r>
            <a:r>
              <a:rPr lang="en-AU" b="1" dirty="0" smtClean="0"/>
              <a:t/>
            </a:r>
            <a:br>
              <a:rPr lang="en-AU" b="1" dirty="0" smtClean="0"/>
            </a:br>
            <a:endParaRPr lang="en-AU" b="1" dirty="0" smtClean="0"/>
          </a:p>
          <a:p>
            <a:r>
              <a:rPr lang="en-AU" sz="1600" dirty="0" smtClean="0"/>
              <a:t>Today almost everything that we don’t eat contains a silicon chip – cell phones, CD players, computers, hearing aids, TV’s and son and on.</a:t>
            </a:r>
            <a:br>
              <a:rPr lang="en-AU" sz="1600" dirty="0" smtClean="0"/>
            </a:br>
            <a:r>
              <a:rPr lang="en-AU" sz="1600" dirty="0" smtClean="0"/>
              <a:t>Almost every car, appliance and toy has one or more silicon chips. The development of semiconductor physics is mirrored in the silicon devices made from sand.</a:t>
            </a:r>
          </a:p>
          <a:p>
            <a:r>
              <a:rPr lang="en-AU" sz="900" dirty="0" smtClean="0"/>
              <a:t>Source</a:t>
            </a:r>
            <a:r>
              <a:rPr lang="en-AU" sz="900" dirty="0"/>
              <a:t>: </a:t>
            </a:r>
            <a:r>
              <a:rPr lang="en-AU" sz="900" dirty="0" err="1"/>
              <a:t>McWhan</a:t>
            </a:r>
            <a:r>
              <a:rPr lang="en-AU" sz="900" dirty="0"/>
              <a:t>, Denis, "Sand and Silicon: Science that Changed the World" Oxford University Press, 2012</a:t>
            </a:r>
          </a:p>
        </p:txBody>
      </p:sp>
    </p:spTree>
    <p:extLst>
      <p:ext uri="{BB962C8B-B14F-4D97-AF65-F5344CB8AC3E}">
        <p14:creationId xmlns:p14="http://schemas.microsoft.com/office/powerpoint/2010/main" val="1085872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7254" y="807621"/>
            <a:ext cx="8594346" cy="3922917"/>
            <a:chOff x="345782" y="645459"/>
            <a:chExt cx="8594346" cy="3922917"/>
          </a:xfrm>
        </p:grpSpPr>
        <p:pic>
          <p:nvPicPr>
            <p:cNvPr id="6" name="Picture 5"/>
            <p:cNvPicPr>
              <a:picLocks noChangeAspect="1"/>
            </p:cNvPicPr>
            <p:nvPr/>
          </p:nvPicPr>
          <p:blipFill>
            <a:blip r:embed="rId2"/>
            <a:stretch>
              <a:fillRect/>
            </a:stretch>
          </p:blipFill>
          <p:spPr>
            <a:xfrm>
              <a:off x="345782" y="645459"/>
              <a:ext cx="8594346" cy="3922917"/>
            </a:xfrm>
            <a:prstGeom prst="rect">
              <a:avLst/>
            </a:prstGeom>
          </p:spPr>
        </p:pic>
        <p:sp>
          <p:nvSpPr>
            <p:cNvPr id="10" name="Rectangle 9"/>
            <p:cNvSpPr/>
            <p:nvPr/>
          </p:nvSpPr>
          <p:spPr>
            <a:xfrm>
              <a:off x="3775042" y="2124245"/>
              <a:ext cx="1323443" cy="969496"/>
            </a:xfrm>
            <a:prstGeom prst="rect">
              <a:avLst/>
            </a:prstGeom>
            <a:noFill/>
          </p:spPr>
          <p:txBody>
            <a:bodyPr wrap="square" lIns="91440" tIns="45720" rIns="91440" bIns="45720">
              <a:spAutoFit/>
            </a:bodyPr>
            <a:lstStyle/>
            <a:p>
              <a:pPr algn="ctr"/>
              <a:r>
                <a:rPr lang="en-US" altLang="zh-CN"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Biomimicry </a:t>
              </a:r>
            </a:p>
            <a:p>
              <a:pPr algn="ctr"/>
              <a:r>
                <a:rPr lang="en-US" sz="1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Geomimicry</a:t>
              </a:r>
              <a:r>
                <a:rPr lang="en-US" sz="1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a:p>
              <a:pPr algn="ctr"/>
              <a:r>
                <a:rPr lang="en-US"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Technology</a:t>
              </a:r>
            </a:p>
            <a:p>
              <a:pPr algn="ctr"/>
              <a:r>
                <a:rPr lang="en-US" sz="1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Paradigms</a:t>
              </a:r>
              <a:r>
                <a:rPr lang="en-US" sz="1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 name="Title 1"/>
          <p:cNvSpPr>
            <a:spLocks noGrp="1"/>
          </p:cNvSpPr>
          <p:nvPr>
            <p:ph type="title"/>
          </p:nvPr>
        </p:nvSpPr>
        <p:spPr/>
        <p:txBody>
          <a:bodyPr/>
          <a:lstStyle/>
          <a:p>
            <a:r>
              <a:rPr lang="en-US" dirty="0" smtClean="0"/>
              <a:t>Biomimicry - Geomimicry </a:t>
            </a:r>
            <a:endParaRPr lang="en-AU" dirty="0"/>
          </a:p>
        </p:txBody>
      </p:sp>
      <p:sp>
        <p:nvSpPr>
          <p:cNvPr id="5" name="Content Placeholder 4"/>
          <p:cNvSpPr>
            <a:spLocks noGrp="1"/>
          </p:cNvSpPr>
          <p:nvPr>
            <p:ph idx="1"/>
          </p:nvPr>
        </p:nvSpPr>
        <p:spPr>
          <a:xfrm>
            <a:off x="407254" y="4667415"/>
            <a:ext cx="8352928" cy="1590262"/>
          </a:xfrm>
        </p:spPr>
        <p:txBody>
          <a:bodyPr>
            <a:normAutofit/>
          </a:bodyPr>
          <a:lstStyle/>
          <a:p>
            <a:r>
              <a:rPr lang="en-US" sz="2000" b="1" dirty="0" smtClean="0"/>
              <a:t>Marine creatures: </a:t>
            </a:r>
          </a:p>
          <a:p>
            <a:pPr marL="0" indent="0">
              <a:buNone/>
            </a:pPr>
            <a:r>
              <a:rPr lang="en-US" sz="2000" b="1" dirty="0" smtClean="0"/>
              <a:t>              Sea water + CO</a:t>
            </a:r>
            <a:r>
              <a:rPr lang="en-US" sz="2000" b="1" baseline="-25000" dirty="0" smtClean="0"/>
              <a:t>2		</a:t>
            </a:r>
            <a:r>
              <a:rPr lang="en-US" sz="2000" b="1" dirty="0" smtClean="0"/>
              <a:t>Shell		</a:t>
            </a:r>
            <a:r>
              <a:rPr lang="en-US" sz="2000" b="1" dirty="0"/>
              <a:t>Marine </a:t>
            </a:r>
            <a:r>
              <a:rPr lang="en-US" sz="2000" b="1" dirty="0" smtClean="0"/>
              <a:t>calcification</a:t>
            </a:r>
          </a:p>
          <a:p>
            <a:r>
              <a:rPr lang="en-US" sz="2000" b="1" dirty="0" smtClean="0"/>
              <a:t>Human:</a:t>
            </a:r>
          </a:p>
          <a:p>
            <a:pPr marL="0" indent="0">
              <a:buNone/>
            </a:pPr>
            <a:r>
              <a:rPr lang="en-US" sz="2000" b="1" dirty="0" smtClean="0"/>
              <a:t>              Sea water + CO</a:t>
            </a:r>
            <a:r>
              <a:rPr lang="en-US" sz="2000" b="1" baseline="-25000" dirty="0" smtClean="0"/>
              <a:t>2		</a:t>
            </a:r>
            <a:r>
              <a:rPr lang="en-US" sz="2000" b="1" dirty="0" smtClean="0"/>
              <a:t>Homes		</a:t>
            </a:r>
            <a:r>
              <a:rPr lang="en-US" sz="2000" b="1" dirty="0" err="1" smtClean="0"/>
              <a:t>Syncarb</a:t>
            </a:r>
            <a:r>
              <a:rPr lang="en-US" sz="2000" b="1" dirty="0" smtClean="0"/>
              <a:t> ?</a:t>
            </a:r>
            <a:endParaRPr lang="en-AU" sz="2000" b="1"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cxnSp>
        <p:nvCxnSpPr>
          <p:cNvPr id="7" name="Straight Arrow Connector 6"/>
          <p:cNvCxnSpPr/>
          <p:nvPr/>
        </p:nvCxnSpPr>
        <p:spPr>
          <a:xfrm>
            <a:off x="3203848" y="4941168"/>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03848" y="5661248"/>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29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grpSp>
        <p:nvGrpSpPr>
          <p:cNvPr id="9" name="Group 8"/>
          <p:cNvGrpSpPr/>
          <p:nvPr/>
        </p:nvGrpSpPr>
        <p:grpSpPr>
          <a:xfrm>
            <a:off x="1446606" y="763353"/>
            <a:ext cx="8524177" cy="3355675"/>
            <a:chOff x="395536" y="1733910"/>
            <a:chExt cx="8524177" cy="335567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33910"/>
              <a:ext cx="8459685" cy="3355675"/>
            </a:xfrm>
            <a:prstGeom prst="rect">
              <a:avLst/>
            </a:prstGeom>
          </p:spPr>
        </p:pic>
        <p:sp>
          <p:nvSpPr>
            <p:cNvPr id="8" name="Rectangle 7"/>
            <p:cNvSpPr/>
            <p:nvPr/>
          </p:nvSpPr>
          <p:spPr>
            <a:xfrm>
              <a:off x="6530196" y="2648310"/>
              <a:ext cx="2389517" cy="1328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extBox 1"/>
          <p:cNvSpPr txBox="1"/>
          <p:nvPr/>
        </p:nvSpPr>
        <p:spPr>
          <a:xfrm>
            <a:off x="1007336" y="4592523"/>
            <a:ext cx="7440691" cy="584775"/>
          </a:xfrm>
          <a:prstGeom prst="rect">
            <a:avLst/>
          </a:prstGeom>
          <a:noFill/>
        </p:spPr>
        <p:txBody>
          <a:bodyPr wrap="none" rtlCol="0">
            <a:spAutoFit/>
          </a:bodyPr>
          <a:lstStyle/>
          <a:p>
            <a:r>
              <a:rPr lang="en-AU" sz="3200" b="1" dirty="0" smtClean="0"/>
              <a:t>Materials and Energy in the </a:t>
            </a:r>
            <a:r>
              <a:rPr lang="en-AU" sz="3200" b="1" dirty="0" err="1" smtClean="0"/>
              <a:t>Technosphere</a:t>
            </a:r>
            <a:endParaRPr lang="en-AU" sz="3200" b="1" dirty="0"/>
          </a:p>
        </p:txBody>
      </p:sp>
      <p:sp>
        <p:nvSpPr>
          <p:cNvPr id="3" name="TextBox 2"/>
          <p:cNvSpPr txBox="1"/>
          <p:nvPr/>
        </p:nvSpPr>
        <p:spPr>
          <a:xfrm>
            <a:off x="904455" y="5120668"/>
            <a:ext cx="7744236" cy="369332"/>
          </a:xfrm>
          <a:prstGeom prst="rect">
            <a:avLst/>
          </a:prstGeom>
          <a:noFill/>
        </p:spPr>
        <p:txBody>
          <a:bodyPr wrap="none" rtlCol="0">
            <a:spAutoFit/>
          </a:bodyPr>
          <a:lstStyle/>
          <a:p>
            <a:r>
              <a:rPr lang="en-AU" dirty="0" smtClean="0"/>
              <a:t>(Mostly materials in this presentation. Energy covered in NEF-2015 presentation)</a:t>
            </a:r>
            <a:endParaRPr lang="en-AU" dirty="0"/>
          </a:p>
        </p:txBody>
      </p:sp>
    </p:spTree>
    <p:extLst>
      <p:ext uri="{BB962C8B-B14F-4D97-AF65-F5344CB8AC3E}">
        <p14:creationId xmlns:p14="http://schemas.microsoft.com/office/powerpoint/2010/main" val="312333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t>
            </a:r>
            <a:r>
              <a:rPr lang="en-US" baseline="-25000" dirty="0" smtClean="0"/>
              <a:t>2</a:t>
            </a:r>
            <a:r>
              <a:rPr lang="en-US" dirty="0" smtClean="0"/>
              <a:t> Sequestration</a:t>
            </a:r>
            <a:endParaRPr lang="en-AU" dirty="0"/>
          </a:p>
        </p:txBody>
      </p:sp>
      <p:sp>
        <p:nvSpPr>
          <p:cNvPr id="3" name="Text Placeholder 2"/>
          <p:cNvSpPr>
            <a:spLocks noGrp="1"/>
          </p:cNvSpPr>
          <p:nvPr>
            <p:ph type="body" idx="1"/>
          </p:nvPr>
        </p:nvSpPr>
        <p:spPr/>
        <p:txBody>
          <a:bodyPr>
            <a:normAutofit lnSpcReduction="10000"/>
          </a:bodyPr>
          <a:lstStyle/>
          <a:p>
            <a:r>
              <a:rPr lang="en-US" dirty="0" smtClean="0"/>
              <a:t>Ocean-base sequestration</a:t>
            </a:r>
            <a:endParaRPr lang="en-AU" dirty="0"/>
          </a:p>
        </p:txBody>
      </p:sp>
      <p:sp>
        <p:nvSpPr>
          <p:cNvPr id="4" name="Content Placeholder 3"/>
          <p:cNvSpPr>
            <a:spLocks noGrp="1"/>
          </p:cNvSpPr>
          <p:nvPr>
            <p:ph sz="half" idx="2"/>
          </p:nvPr>
        </p:nvSpPr>
        <p:spPr/>
        <p:txBody>
          <a:bodyPr>
            <a:normAutofit lnSpcReduction="10000"/>
          </a:bodyPr>
          <a:lstStyle/>
          <a:p>
            <a:pPr marL="0" indent="0">
              <a:buNone/>
            </a:pPr>
            <a:r>
              <a:rPr lang="en-US" sz="2000" dirty="0" smtClean="0"/>
              <a:t>Inject carbon dioxide directly into the ocean at depth to form liquid CO</a:t>
            </a:r>
            <a:r>
              <a:rPr lang="en-US" sz="2000" baseline="-25000" dirty="0" smtClean="0"/>
              <a:t>2</a:t>
            </a:r>
            <a:r>
              <a:rPr lang="en-US" sz="2000" dirty="0" smtClean="0"/>
              <a:t> which will further react to form solid CO</a:t>
            </a:r>
            <a:r>
              <a:rPr lang="en-US" sz="2000" baseline="-25000" dirty="0" smtClean="0"/>
              <a:t>2</a:t>
            </a:r>
            <a:r>
              <a:rPr lang="en-US" sz="2000" dirty="0" smtClean="0"/>
              <a:t> clathrate hydrates.    </a:t>
            </a:r>
          </a:p>
          <a:p>
            <a:pPr marL="0" indent="0">
              <a:buNone/>
            </a:pPr>
            <a:r>
              <a:rPr lang="en-US" sz="2000" dirty="0" smtClean="0"/>
              <a:t>Downsides:</a:t>
            </a:r>
          </a:p>
          <a:p>
            <a:pPr marL="457200" indent="-457200">
              <a:buFont typeface="+mj-lt"/>
              <a:buAutoNum type="arabicParenR"/>
            </a:pPr>
            <a:r>
              <a:rPr lang="en-US" sz="2000" dirty="0" smtClean="0"/>
              <a:t>High </a:t>
            </a:r>
            <a:r>
              <a:rPr lang="en-US" sz="2000" dirty="0"/>
              <a:t>energy consumption </a:t>
            </a:r>
            <a:r>
              <a:rPr lang="en-US" sz="2000" dirty="0" smtClean="0"/>
              <a:t>because high </a:t>
            </a:r>
            <a:r>
              <a:rPr lang="en-US" sz="2000" dirty="0"/>
              <a:t>injection pressures are </a:t>
            </a:r>
            <a:r>
              <a:rPr lang="en-US" sz="2000" dirty="0" smtClean="0"/>
              <a:t>required.</a:t>
            </a:r>
            <a:endParaRPr lang="en-US" sz="2000" dirty="0"/>
          </a:p>
          <a:p>
            <a:pPr marL="457200" indent="-457200">
              <a:buFont typeface="+mj-lt"/>
              <a:buAutoNum type="arabicParenR"/>
            </a:pPr>
            <a:r>
              <a:rPr lang="en-US" sz="2000" dirty="0" smtClean="0"/>
              <a:t>The equilibrium of the reaction will shift under high pressure to form carbonic acid which would exacerbate ocean acidification.</a:t>
            </a:r>
          </a:p>
          <a:p>
            <a:pPr marL="457200" indent="-457200">
              <a:buFont typeface="+mj-lt"/>
              <a:buAutoNum type="arabicParenR"/>
            </a:pPr>
            <a:r>
              <a:rPr lang="en-US" sz="2000" dirty="0" smtClean="0"/>
              <a:t>Deep-sea bacterial methanogens consume CO</a:t>
            </a:r>
            <a:r>
              <a:rPr lang="en-US" sz="2000" baseline="-25000" dirty="0" smtClean="0"/>
              <a:t>2</a:t>
            </a:r>
            <a:r>
              <a:rPr lang="en-US" sz="2000" dirty="0" smtClean="0"/>
              <a:t> to produce the greenhouse gas CH</a:t>
            </a:r>
            <a:r>
              <a:rPr lang="en-US" sz="2000" baseline="-25000" dirty="0" smtClean="0"/>
              <a:t>4</a:t>
            </a:r>
            <a:r>
              <a:rPr lang="en-US" sz="2000" dirty="0" smtClean="0"/>
              <a:t>.</a:t>
            </a:r>
          </a:p>
          <a:p>
            <a:pPr marL="0" indent="0">
              <a:buNone/>
            </a:pPr>
            <a:endParaRPr lang="en-US" dirty="0" smtClean="0"/>
          </a:p>
        </p:txBody>
      </p:sp>
      <p:sp>
        <p:nvSpPr>
          <p:cNvPr id="5" name="Text Placeholder 4"/>
          <p:cNvSpPr>
            <a:spLocks noGrp="1"/>
          </p:cNvSpPr>
          <p:nvPr>
            <p:ph type="body" sz="quarter" idx="3"/>
          </p:nvPr>
        </p:nvSpPr>
        <p:spPr/>
        <p:txBody>
          <a:bodyPr>
            <a:normAutofit lnSpcReduction="10000"/>
          </a:bodyPr>
          <a:lstStyle/>
          <a:p>
            <a:r>
              <a:rPr lang="en-US" dirty="0" smtClean="0"/>
              <a:t>Geological sequestration</a:t>
            </a:r>
            <a:endParaRPr lang="en-AU" dirty="0"/>
          </a:p>
        </p:txBody>
      </p:sp>
      <p:sp>
        <p:nvSpPr>
          <p:cNvPr id="6" name="Content Placeholder 5"/>
          <p:cNvSpPr>
            <a:spLocks noGrp="1"/>
          </p:cNvSpPr>
          <p:nvPr>
            <p:ph sz="quarter" idx="4"/>
          </p:nvPr>
        </p:nvSpPr>
        <p:spPr/>
        <p:txBody>
          <a:bodyPr>
            <a:normAutofit fontScale="92500"/>
          </a:bodyPr>
          <a:lstStyle/>
          <a:p>
            <a:pPr marL="0" indent="0">
              <a:buNone/>
            </a:pPr>
            <a:r>
              <a:rPr lang="en-US" sz="2200" dirty="0" smtClean="0"/>
              <a:t>Inject carbon dioxide directly into underground geological formations.</a:t>
            </a:r>
          </a:p>
          <a:p>
            <a:pPr marL="0" indent="0">
              <a:buNone/>
            </a:pPr>
            <a:r>
              <a:rPr lang="en-US" sz="2200" dirty="0" smtClean="0"/>
              <a:t>Downsides:</a:t>
            </a:r>
          </a:p>
          <a:p>
            <a:pPr marL="457200" indent="-457200">
              <a:buFont typeface="+mj-lt"/>
              <a:buAutoNum type="arabicParenR"/>
            </a:pPr>
            <a:r>
              <a:rPr lang="en-US" sz="2200" dirty="0" smtClean="0"/>
              <a:t>Leakage due to percolation and geological events.</a:t>
            </a:r>
          </a:p>
          <a:p>
            <a:pPr marL="457200" indent="-457200">
              <a:buFont typeface="+mj-lt"/>
              <a:buAutoNum type="arabicParenR"/>
            </a:pPr>
            <a:r>
              <a:rPr lang="en-US" sz="2200" dirty="0" smtClean="0"/>
              <a:t>High injection pressures are required meaning high energy consumption.</a:t>
            </a:r>
          </a:p>
          <a:p>
            <a:pPr marL="457200" indent="-457200">
              <a:buFont typeface="+mj-lt"/>
              <a:buAutoNum type="arabicParenR"/>
            </a:pPr>
            <a:r>
              <a:rPr lang="en-US" sz="2200" dirty="0" smtClean="0"/>
              <a:t>Causes acidification which can damage the geological barrier (the same barrier prevents CO</a:t>
            </a:r>
            <a:r>
              <a:rPr lang="en-US" sz="2200" baseline="-25000" dirty="0" smtClean="0"/>
              <a:t>2</a:t>
            </a:r>
            <a:r>
              <a:rPr lang="en-US" sz="2200" dirty="0" smtClean="0"/>
              <a:t> escaping from underground)</a:t>
            </a:r>
            <a:endParaRPr lang="en-US" sz="2200" baseline="-25000" dirty="0" smtClean="0"/>
          </a:p>
          <a:p>
            <a:pPr marL="0" indent="0">
              <a:buNone/>
            </a:pPr>
            <a:endParaRPr lang="en-US" dirty="0" smtClean="0"/>
          </a:p>
          <a:p>
            <a:pPr marL="0" indent="0">
              <a:buNone/>
            </a:pPr>
            <a:r>
              <a:rPr lang="en-US" sz="1000" dirty="0" smtClean="0"/>
              <a:t>Source: </a:t>
            </a:r>
            <a:r>
              <a:rPr lang="en-US" altLang="zh-CN" sz="1000" dirty="0" smtClean="0"/>
              <a:t>wiki</a:t>
            </a:r>
            <a:endParaRPr lang="en-AU" sz="1000" dirty="0"/>
          </a:p>
        </p:txBody>
      </p:sp>
      <p:sp>
        <p:nvSpPr>
          <p:cNvPr id="7" name="Footer Placeholder 6"/>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2913246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a:t>
            </a:r>
            <a:r>
              <a:rPr lang="en-US" baseline="-25000" dirty="0"/>
              <a:t>2</a:t>
            </a:r>
            <a:r>
              <a:rPr lang="en-US" dirty="0"/>
              <a:t> </a:t>
            </a:r>
            <a:r>
              <a:rPr lang="en-US" dirty="0" smtClean="0"/>
              <a:t>Sequestration - Other Approaches </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aphicFrame>
        <p:nvGraphicFramePr>
          <p:cNvPr id="10" name="Table 9"/>
          <p:cNvGraphicFramePr>
            <a:graphicFrameLocks noGrp="1"/>
          </p:cNvGraphicFramePr>
          <p:nvPr>
            <p:extLst/>
          </p:nvPr>
        </p:nvGraphicFramePr>
        <p:xfrm>
          <a:off x="821936" y="914402"/>
          <a:ext cx="7561778" cy="5041485"/>
        </p:xfrm>
        <a:graphic>
          <a:graphicData uri="http://schemas.openxmlformats.org/drawingml/2006/table">
            <a:tbl>
              <a:tblPr firstRow="1" bandRow="1">
                <a:tableStyleId>{5C22544A-7EE6-4342-B048-85BDC9FD1C3A}</a:tableStyleId>
              </a:tblPr>
              <a:tblGrid>
                <a:gridCol w="1633588"/>
                <a:gridCol w="2198669"/>
                <a:gridCol w="2363056"/>
                <a:gridCol w="1366465"/>
              </a:tblGrid>
              <a:tr h="410181">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Technical Solution</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Advantages and Practicality</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a:effectLst/>
                          <a:latin typeface="Calibri" panose="020F0502020204030204" pitchFamily="34" charset="0"/>
                          <a:ea typeface="SimSun" panose="02010600030101010101" pitchFamily="2" charset="-122"/>
                          <a:cs typeface="Times New Roman" panose="02020603050405020304" pitchFamily="18" charset="0"/>
                        </a:rPr>
                        <a:t>Problems/Risks</a:t>
                      </a:r>
                      <a:endParaRPr lang="en-AU" sz="110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b="1" dirty="0">
                          <a:effectLst/>
                          <a:latin typeface="Calibri" panose="020F0502020204030204" pitchFamily="34" charset="0"/>
                          <a:ea typeface="SimSun" panose="02010600030101010101" pitchFamily="2" charset="-122"/>
                          <a:cs typeface="Times New Roman" panose="02020603050405020304" pitchFamily="18" charset="0"/>
                        </a:rPr>
                        <a:t>Cost/ Profit?</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r>
              <a:tr h="802100">
                <a:tc>
                  <a:txBody>
                    <a:bodyPr/>
                    <a:lstStyle/>
                    <a:p>
                      <a:pPr>
                        <a:lnSpc>
                          <a:spcPct val="107000"/>
                        </a:lnSpc>
                        <a:spcAft>
                          <a:spcPts val="800"/>
                        </a:spcAft>
                      </a:pP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Artificial accelerated weathering</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Mimics </a:t>
                      </a:r>
                      <a:r>
                        <a:rPr lang="en-AU" sz="1100" dirty="0">
                          <a:effectLst/>
                          <a:latin typeface="Calibri" panose="020F0502020204030204" pitchFamily="34" charset="0"/>
                          <a:ea typeface="SimSun" panose="02010600030101010101" pitchFamily="2" charset="-122"/>
                          <a:cs typeface="Times New Roman" panose="02020603050405020304" pitchFamily="18" charset="0"/>
                        </a:rPr>
                        <a:t>natural weathering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processes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High cost, significant time lags and possible production of chlorinated hydrocarbon compounds.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Involves the global commons and tinkering with nature. No profitable outputs.</a:t>
                      </a:r>
                    </a:p>
                  </a:txBody>
                  <a:tcPr marL="8255" marR="8255" marT="3810" marB="3810" anchor="ctr"/>
                </a:tc>
              </a:tr>
              <a:tr h="894812">
                <a:tc>
                  <a:txBody>
                    <a:bodyPr/>
                    <a:lstStyle/>
                    <a:p>
                      <a:pPr>
                        <a:lnSpc>
                          <a:spcPct val="107000"/>
                        </a:lnSpc>
                        <a:spcAft>
                          <a:spcPts val="800"/>
                        </a:spcAft>
                      </a:pPr>
                      <a:r>
                        <a:rPr lang="en-AU" sz="1100" b="1" u="sng" dirty="0" smtClean="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Iron fertilisation </a:t>
                      </a: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to increase photosynthesis in the </a:t>
                      </a:r>
                      <a:r>
                        <a:rPr lang="en-AU" sz="1100" b="1" u="sng" dirty="0" smtClean="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oceans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Increasing </a:t>
                      </a:r>
                      <a:r>
                        <a:rPr lang="en-AU" sz="1100" dirty="0">
                          <a:effectLst/>
                          <a:latin typeface="Calibri" panose="020F0502020204030204" pitchFamily="34" charset="0"/>
                          <a:ea typeface="SimSun" panose="02010600030101010101" pitchFamily="2" charset="-122"/>
                          <a:cs typeface="Times New Roman" panose="02020603050405020304" pitchFamily="18" charset="0"/>
                        </a:rPr>
                        <a:t>photosynthesis in the oceans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has advantages including potential</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low cost</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Downside</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is possible oxygen deficit and toxic algal blooms.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a:effectLst/>
                          <a:latin typeface="Calibri" panose="020F0502020204030204" pitchFamily="34" charset="0"/>
                          <a:ea typeface="SimSun" panose="02010600030101010101" pitchFamily="2" charset="-122"/>
                          <a:cs typeface="Times New Roman" panose="02020603050405020304" pitchFamily="18" charset="0"/>
                        </a:rPr>
                        <a:t>Potential legacies for future generations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Huge costs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but possibly </a:t>
                      </a:r>
                      <a:r>
                        <a:rPr lang="en-AU" sz="1100" dirty="0">
                          <a:effectLst/>
                          <a:latin typeface="Calibri" panose="020F0502020204030204" pitchFamily="34" charset="0"/>
                          <a:ea typeface="SimSun" panose="02010600030101010101" pitchFamily="2" charset="-122"/>
                          <a:cs typeface="Times New Roman" panose="02020603050405020304" pitchFamily="18" charset="0"/>
                        </a:rPr>
                        <a:t>profitable depending on the price of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carbon.  Difficult to calculate</a:t>
                      </a:r>
                      <a:r>
                        <a:rPr lang="en-AU" sz="1100" baseline="0" dirty="0" smtClean="0">
                          <a:effectLst/>
                          <a:latin typeface="Calibri" panose="020F0502020204030204" pitchFamily="34" charset="0"/>
                          <a:ea typeface="SimSun" panose="02010600030101010101" pitchFamily="2" charset="-122"/>
                          <a:cs typeface="Times New Roman" panose="02020603050405020304" pitchFamily="18" charset="0"/>
                        </a:rPr>
                        <a:t> value.</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r>
              <a:tr h="802100">
                <a:tc>
                  <a:txBody>
                    <a:bodyPr/>
                    <a:lstStyle/>
                    <a:p>
                      <a:pPr>
                        <a:lnSpc>
                          <a:spcPct val="107000"/>
                        </a:lnSpc>
                        <a:spcAft>
                          <a:spcPts val="800"/>
                        </a:spcAft>
                      </a:pPr>
                      <a:r>
                        <a:rPr lang="en-AU" sz="1100" b="1" u="sng" dirty="0">
                          <a:solidFill>
                            <a:srgbClr val="0563C1"/>
                          </a:solidFill>
                          <a:effectLst/>
                          <a:latin typeface="Calibri" panose="020F0502020204030204" pitchFamily="34" charset="0"/>
                          <a:ea typeface="SimSun" panose="02010600030101010101" pitchFamily="2" charset="-122"/>
                          <a:cs typeface="Times New Roman" panose="02020603050405020304" pitchFamily="18" charset="0"/>
                          <a:hlinkClick r:id="rId2"/>
                        </a:rPr>
                        <a:t>Injecting the air with particles to reflect sunlight (using aerosols)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Using aerosols would reduce the total energy reaching the earth but the cost and downside risks result in low overall benefits.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May aerosols such as </a:t>
                      </a:r>
                      <a:r>
                        <a:rPr lang="en-AU" sz="1100" dirty="0" err="1" smtClean="0">
                          <a:effectLst/>
                          <a:latin typeface="Calibri" panose="020F0502020204030204" pitchFamily="34" charset="0"/>
                          <a:ea typeface="SimSun" panose="02010600030101010101" pitchFamily="2" charset="-122"/>
                          <a:cs typeface="Times New Roman" panose="02020603050405020304" pitchFamily="18" charset="0"/>
                        </a:rPr>
                        <a:t>sulfur</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a:t>
                      </a:r>
                      <a:r>
                        <a:rPr lang="en-AU" sz="1100" dirty="0">
                          <a:effectLst/>
                          <a:latin typeface="Calibri" panose="020F0502020204030204" pitchFamily="34" charset="0"/>
                          <a:ea typeface="SimSun" panose="02010600030101010101" pitchFamily="2" charset="-122"/>
                          <a:cs typeface="Times New Roman" panose="02020603050405020304" pitchFamily="18" charset="0"/>
                        </a:rPr>
                        <a:t>dioxide used in the quantities required have several other downsides such as in the case of </a:t>
                      </a:r>
                      <a:r>
                        <a:rPr lang="en-AU" sz="1100" dirty="0" err="1" smtClean="0">
                          <a:effectLst/>
                          <a:latin typeface="Calibri" panose="020F0502020204030204" pitchFamily="34" charset="0"/>
                          <a:ea typeface="SimSun" panose="02010600030101010101" pitchFamily="2" charset="-122"/>
                          <a:cs typeface="Times New Roman" panose="02020603050405020304" pitchFamily="18" charset="0"/>
                        </a:rPr>
                        <a:t>sulfur</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 </a:t>
                      </a:r>
                      <a:r>
                        <a:rPr lang="en-AU" sz="1100" dirty="0">
                          <a:effectLst/>
                          <a:latin typeface="Calibri" panose="020F0502020204030204" pitchFamily="34" charset="0"/>
                          <a:ea typeface="SimSun" panose="02010600030101010101" pitchFamily="2" charset="-122"/>
                          <a:cs typeface="Times New Roman" panose="02020603050405020304" pitchFamily="18" charset="0"/>
                        </a:rPr>
                        <a:t>dioxide - acid rain.</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Not likely given the quantities required.</a:t>
                      </a:r>
                    </a:p>
                  </a:txBody>
                  <a:tcPr marL="8255" marR="8255" marT="3810" marB="3810" anchor="ctr"/>
                </a:tc>
              </a:tr>
              <a:tr h="802100">
                <a:tc>
                  <a:txBody>
                    <a:bodyPr/>
                    <a:lstStyle/>
                    <a:p>
                      <a:r>
                        <a:rPr lang="en-AU" sz="1100" b="1" u="sng" kern="1200" dirty="0" smtClean="0">
                          <a:solidFill>
                            <a:schemeClr val="dk1"/>
                          </a:solidFill>
                          <a:effectLst/>
                          <a:latin typeface="+mn-lt"/>
                          <a:ea typeface="+mn-ea"/>
                          <a:cs typeface="+mn-cs"/>
                          <a:hlinkClick r:id="rId2"/>
                        </a:rPr>
                        <a:t>Artificial accelerated weathering</a:t>
                      </a:r>
                      <a:endParaRPr lang="en-AU" sz="11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Mimics natural weathering </a:t>
                      </a:r>
                      <a:r>
                        <a:rPr lang="en-AU" sz="1100" dirty="0" smtClean="0">
                          <a:effectLst/>
                          <a:latin typeface="Calibri" panose="020F0502020204030204" pitchFamily="34" charset="0"/>
                          <a:ea typeface="SimSun" panose="02010600030101010101" pitchFamily="2" charset="-122"/>
                          <a:cs typeface="Times New Roman" panose="02020603050405020304" pitchFamily="18" charset="0"/>
                        </a:rPr>
                        <a:t>processes.</a:t>
                      </a:r>
                      <a:endParaRPr lang="en-AU"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High cost, significant time lags and possible production of chlorinated hydrocarbon compounds.</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Involves the global commons and tinkering with nature. No profitable outputs.</a:t>
                      </a:r>
                    </a:p>
                  </a:txBody>
                  <a:tcPr marL="8255" marR="8255" marT="3810" marB="3810" anchor="ctr"/>
                </a:tc>
              </a:tr>
              <a:tr h="410181">
                <a:tc>
                  <a:txBody>
                    <a:bodyPr/>
                    <a:lstStyle/>
                    <a:p>
                      <a:r>
                        <a:rPr lang="en-AU" sz="1200" b="1" u="sng" kern="1200" dirty="0" smtClean="0">
                          <a:solidFill>
                            <a:schemeClr val="dk1"/>
                          </a:solidFill>
                          <a:effectLst/>
                          <a:latin typeface="+mn-lt"/>
                          <a:ea typeface="+mn-ea"/>
                          <a:cs typeface="+mn-cs"/>
                          <a:hlinkClick r:id="rId2"/>
                        </a:rPr>
                        <a:t>CO2 fixation by algae</a:t>
                      </a:r>
                      <a:endParaRPr lang="en-AU" sz="12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Works well enough</a:t>
                      </a:r>
                    </a:p>
                  </a:txBody>
                  <a:tcPr marL="8255" marR="8255" marT="3810" marB="3810" anchor="ctr"/>
                </a:tc>
                <a:tc>
                  <a:txBody>
                    <a:bodyPr/>
                    <a:lstStyle/>
                    <a:p>
                      <a:pPr>
                        <a:lnSpc>
                          <a:spcPct val="107000"/>
                        </a:lnSpc>
                        <a:spcAft>
                          <a:spcPts val="800"/>
                        </a:spcAft>
                      </a:pPr>
                      <a:r>
                        <a:rPr lang="en-AU" sz="1100">
                          <a:effectLst/>
                          <a:latin typeface="Calibri" panose="020F0502020204030204" pitchFamily="34" charset="0"/>
                          <a:ea typeface="SimSun" panose="02010600030101010101" pitchFamily="2" charset="-122"/>
                          <a:cs typeface="Times New Roman" panose="02020603050405020304" pitchFamily="18" charset="0"/>
                        </a:rPr>
                        <a:t>Works well enough. Bio reactors are still being developed.</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Would cost a lot of money</a:t>
                      </a:r>
                    </a:p>
                  </a:txBody>
                  <a:tcPr marL="8255" marR="8255" marT="3810" marB="3810" anchor="ctr"/>
                </a:tc>
              </a:tr>
              <a:tr h="910265">
                <a:tc>
                  <a:txBody>
                    <a:bodyPr/>
                    <a:lstStyle/>
                    <a:p>
                      <a:r>
                        <a:rPr lang="en-AU" sz="1200" b="1" u="sng" kern="1200" dirty="0" smtClean="0">
                          <a:solidFill>
                            <a:schemeClr val="dk1"/>
                          </a:solidFill>
                          <a:effectLst/>
                          <a:latin typeface="+mn-lt"/>
                          <a:ea typeface="+mn-ea"/>
                          <a:cs typeface="+mn-cs"/>
                          <a:hlinkClick r:id="rId2"/>
                        </a:rPr>
                        <a:t>Reacting carbon dioxide with sodium bicarbonate or other minerals</a:t>
                      </a:r>
                      <a:endParaRPr lang="en-AU" sz="1200" dirty="0"/>
                    </a:p>
                  </a:txBody>
                  <a:tcPr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Works well enough</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Problem is making the sodium bicarbonate in the first place and then possibly having to get rid of the sodium ion out of material made.</a:t>
                      </a:r>
                    </a:p>
                  </a:txBody>
                  <a:tcPr marL="8255" marR="8255" marT="3810" marB="3810" anchor="ctr"/>
                </a:tc>
                <a:tc>
                  <a:txBody>
                    <a:bodyPr/>
                    <a:lstStyle/>
                    <a:p>
                      <a:pPr>
                        <a:lnSpc>
                          <a:spcPct val="107000"/>
                        </a:lnSpc>
                        <a:spcAft>
                          <a:spcPts val="800"/>
                        </a:spcAft>
                      </a:pPr>
                      <a:r>
                        <a:rPr lang="en-AU" sz="1100" dirty="0">
                          <a:effectLst/>
                          <a:latin typeface="Calibri" panose="020F0502020204030204" pitchFamily="34" charset="0"/>
                          <a:ea typeface="SimSun" panose="02010600030101010101" pitchFamily="2" charset="-122"/>
                          <a:cs typeface="Times New Roman" panose="02020603050405020304" pitchFamily="18" charset="0"/>
                        </a:rPr>
                        <a:t>Would cost a lot of money</a:t>
                      </a:r>
                    </a:p>
                  </a:txBody>
                  <a:tcPr marL="8255" marR="8255" marT="3810" marB="3810" anchor="ctr"/>
                </a:tc>
              </a:tr>
            </a:tbl>
          </a:graphicData>
        </a:graphic>
      </p:graphicFrame>
      <p:sp>
        <p:nvSpPr>
          <p:cNvPr id="12" name="TextBox 11"/>
          <p:cNvSpPr txBox="1"/>
          <p:nvPr/>
        </p:nvSpPr>
        <p:spPr>
          <a:xfrm>
            <a:off x="1869897" y="5948739"/>
            <a:ext cx="5435029" cy="523220"/>
          </a:xfrm>
          <a:prstGeom prst="rect">
            <a:avLst/>
          </a:prstGeom>
          <a:noFill/>
        </p:spPr>
        <p:txBody>
          <a:bodyPr wrap="square" rtlCol="0">
            <a:spAutoFit/>
          </a:bodyPr>
          <a:lstStyle/>
          <a:p>
            <a:r>
              <a:rPr lang="en-AU" sz="1400" dirty="0" smtClean="0"/>
              <a:t>For more complete list please visit </a:t>
            </a:r>
            <a:r>
              <a:rPr lang="en-AU" sz="1400" dirty="0"/>
              <a:t>our </a:t>
            </a:r>
            <a:r>
              <a:rPr lang="en-AU" sz="1400" dirty="0" err="1" smtClean="0"/>
              <a:t>TecEco</a:t>
            </a:r>
            <a:r>
              <a:rPr lang="en-AU" sz="1400" dirty="0" smtClean="0"/>
              <a:t> website</a:t>
            </a:r>
            <a:r>
              <a:rPr lang="en-AU" sz="1400" dirty="0"/>
              <a:t>: </a:t>
            </a:r>
            <a:r>
              <a:rPr lang="en-AU" sz="1400" dirty="0">
                <a:hlinkClick r:id="rId2"/>
              </a:rPr>
              <a:t>http://</a:t>
            </a:r>
            <a:r>
              <a:rPr lang="en-AU" sz="1400" dirty="0" smtClean="0">
                <a:hlinkClick r:id="rId2"/>
              </a:rPr>
              <a:t>www.tececo.com/sustainability.solutions_global_warming.php</a:t>
            </a:r>
            <a:r>
              <a:rPr lang="en-AU" sz="1400" dirty="0" smtClean="0"/>
              <a:t> </a:t>
            </a:r>
            <a:endParaRPr lang="en-AU" sz="1400" dirty="0"/>
          </a:p>
        </p:txBody>
      </p:sp>
    </p:spTree>
    <p:extLst>
      <p:ext uri="{BB962C8B-B14F-4D97-AF65-F5344CB8AC3E}">
        <p14:creationId xmlns:p14="http://schemas.microsoft.com/office/powerpoint/2010/main" val="816246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Mineral Sequestration</a:t>
            </a:r>
            <a:endParaRPr lang="en-AU" sz="31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Content Placeholder 2"/>
          <p:cNvSpPr>
            <a:spLocks noGrp="1"/>
          </p:cNvSpPr>
          <p:nvPr>
            <p:ph idx="4294967295"/>
          </p:nvPr>
        </p:nvSpPr>
        <p:spPr>
          <a:xfrm>
            <a:off x="519313" y="868218"/>
            <a:ext cx="7882815" cy="4896085"/>
          </a:xfrm>
        </p:spPr>
        <p:txBody>
          <a:bodyPr>
            <a:normAutofit fontScale="92500" lnSpcReduction="10000"/>
          </a:bodyPr>
          <a:lstStyle/>
          <a:p>
            <a:pPr marL="0" indent="0">
              <a:buNone/>
            </a:pPr>
            <a:r>
              <a:rPr lang="en-US" sz="2000" dirty="0" smtClean="0"/>
              <a:t>Mineral sequestration is based on the reaction of CO</a:t>
            </a:r>
            <a:r>
              <a:rPr lang="en-US" sz="2000" baseline="-25000" dirty="0" smtClean="0"/>
              <a:t>2</a:t>
            </a:r>
            <a:r>
              <a:rPr lang="en-US" sz="2000" dirty="0" smtClean="0"/>
              <a:t> with suitable mineral ores to form insoluble carbonates.</a:t>
            </a:r>
          </a:p>
          <a:p>
            <a:pPr marL="0" indent="0">
              <a:buNone/>
            </a:pPr>
            <a:r>
              <a:rPr lang="en-US" sz="2000" dirty="0" smtClean="0"/>
              <a:t>The reactions are quite simple:</a:t>
            </a:r>
          </a:p>
          <a:p>
            <a:pPr marL="0" indent="0">
              <a:buNone/>
            </a:pPr>
            <a:r>
              <a:rPr lang="en-US" sz="2000" dirty="0" err="1" smtClean="0"/>
              <a:t>Wollastonite</a:t>
            </a:r>
            <a:r>
              <a:rPr lang="en-US" sz="2000" dirty="0" smtClean="0"/>
              <a:t>:</a:t>
            </a:r>
          </a:p>
          <a:p>
            <a:pPr marL="0" indent="0">
              <a:buNone/>
            </a:pPr>
            <a:r>
              <a:rPr lang="en-US" sz="2000" dirty="0" smtClean="0"/>
              <a:t>CaSiO</a:t>
            </a:r>
            <a:r>
              <a:rPr lang="en-US" sz="2000" baseline="-25000" dirty="0" smtClean="0"/>
              <a:t>3</a:t>
            </a:r>
            <a:r>
              <a:rPr lang="en-US" sz="2000" dirty="0" smtClean="0"/>
              <a:t> + CO</a:t>
            </a:r>
            <a:r>
              <a:rPr lang="en-US" sz="2000" baseline="-25000" dirty="0" smtClean="0"/>
              <a:t>2</a:t>
            </a:r>
            <a:r>
              <a:rPr lang="en-US" sz="2000" dirty="0" smtClean="0"/>
              <a:t>               CaCO</a:t>
            </a:r>
            <a:r>
              <a:rPr lang="en-US" sz="2000" baseline="-25000" dirty="0" smtClean="0"/>
              <a:t>3</a:t>
            </a:r>
            <a:r>
              <a:rPr lang="en-US" sz="2000" dirty="0" smtClean="0"/>
              <a:t> + SiO</a:t>
            </a:r>
            <a:r>
              <a:rPr lang="en-US" sz="2000" baseline="-25000" dirty="0" smtClean="0"/>
              <a:t>2</a:t>
            </a:r>
            <a:r>
              <a:rPr lang="en-US" sz="2000" dirty="0" smtClean="0"/>
              <a:t> + 90 kJ/molCO</a:t>
            </a:r>
            <a:r>
              <a:rPr lang="en-US" sz="2000" baseline="-25000" dirty="0" smtClean="0"/>
              <a:t>2</a:t>
            </a:r>
            <a:r>
              <a:rPr lang="en-US" sz="2000" dirty="0" smtClean="0"/>
              <a:t> </a:t>
            </a:r>
          </a:p>
          <a:p>
            <a:pPr marL="0" indent="0">
              <a:buNone/>
            </a:pPr>
            <a:r>
              <a:rPr lang="en-US" sz="2000" dirty="0" smtClean="0"/>
              <a:t>Olivine:</a:t>
            </a:r>
          </a:p>
          <a:p>
            <a:pPr marL="0" indent="0">
              <a:buNone/>
            </a:pPr>
            <a:r>
              <a:rPr lang="en-US" sz="2000" dirty="0" smtClean="0"/>
              <a:t>Mg</a:t>
            </a:r>
            <a:r>
              <a:rPr lang="en-US" sz="2000" baseline="-25000" dirty="0" smtClean="0"/>
              <a:t>2</a:t>
            </a:r>
            <a:r>
              <a:rPr lang="en-US" sz="2000" dirty="0" smtClean="0"/>
              <a:t>SiO</a:t>
            </a:r>
            <a:r>
              <a:rPr lang="en-US" sz="2000" baseline="-25000" dirty="0" smtClean="0"/>
              <a:t>3</a:t>
            </a:r>
            <a:r>
              <a:rPr lang="en-US" sz="2000" dirty="0" smtClean="0"/>
              <a:t> </a:t>
            </a:r>
            <a:r>
              <a:rPr lang="en-US" sz="2000" dirty="0"/>
              <a:t>+ </a:t>
            </a:r>
            <a:r>
              <a:rPr lang="en-US" sz="2000" dirty="0" smtClean="0"/>
              <a:t>2CO</a:t>
            </a:r>
            <a:r>
              <a:rPr lang="en-US" sz="2000" baseline="-25000" dirty="0" smtClean="0"/>
              <a:t>2</a:t>
            </a:r>
            <a:r>
              <a:rPr lang="en-US" sz="2000" dirty="0" smtClean="0"/>
              <a:t>               2MgCO</a:t>
            </a:r>
            <a:r>
              <a:rPr lang="en-US" sz="2000" baseline="-25000" dirty="0" smtClean="0"/>
              <a:t>3</a:t>
            </a:r>
            <a:r>
              <a:rPr lang="en-US" sz="2000" dirty="0" smtClean="0"/>
              <a:t> </a:t>
            </a:r>
            <a:r>
              <a:rPr lang="en-US" sz="2000" dirty="0"/>
              <a:t>+ SiO</a:t>
            </a:r>
            <a:r>
              <a:rPr lang="en-US" sz="2000" baseline="-25000" dirty="0"/>
              <a:t>2</a:t>
            </a:r>
            <a:r>
              <a:rPr lang="en-US" sz="2000" dirty="0"/>
              <a:t> + </a:t>
            </a:r>
            <a:r>
              <a:rPr lang="en-US" sz="2000" dirty="0" smtClean="0"/>
              <a:t>89 </a:t>
            </a:r>
            <a:r>
              <a:rPr lang="en-US" sz="2000" dirty="0"/>
              <a:t>kJ/molCO</a:t>
            </a:r>
            <a:r>
              <a:rPr lang="en-US" sz="2000" baseline="-25000" dirty="0"/>
              <a:t>2</a:t>
            </a:r>
            <a:r>
              <a:rPr lang="en-US" sz="2000" dirty="0"/>
              <a:t> </a:t>
            </a:r>
          </a:p>
          <a:p>
            <a:pPr marL="0" indent="0">
              <a:buNone/>
            </a:pPr>
            <a:r>
              <a:rPr lang="en-US" sz="2000" dirty="0" smtClean="0"/>
              <a:t>Serpentine:</a:t>
            </a:r>
          </a:p>
          <a:p>
            <a:pPr marL="0" indent="0">
              <a:buNone/>
            </a:pPr>
            <a:r>
              <a:rPr lang="en-US" sz="2000" dirty="0" smtClean="0"/>
              <a:t>Mg</a:t>
            </a:r>
            <a:r>
              <a:rPr lang="en-US" sz="2000" baseline="-25000" dirty="0" smtClean="0"/>
              <a:t>3</a:t>
            </a:r>
            <a:r>
              <a:rPr lang="en-US" sz="2000" dirty="0" smtClean="0"/>
              <a:t>Si</a:t>
            </a:r>
            <a:r>
              <a:rPr lang="en-US" sz="2000" baseline="-25000" dirty="0" smtClean="0"/>
              <a:t>2</a:t>
            </a:r>
            <a:r>
              <a:rPr lang="en-US" sz="2000" dirty="0" smtClean="0"/>
              <a:t>O</a:t>
            </a:r>
            <a:r>
              <a:rPr lang="en-US" sz="2000" baseline="-25000" dirty="0" smtClean="0"/>
              <a:t>5</a:t>
            </a:r>
            <a:r>
              <a:rPr lang="en-US" sz="2000" dirty="0" smtClean="0"/>
              <a:t>(OH)</a:t>
            </a:r>
            <a:r>
              <a:rPr lang="en-US" sz="2000" baseline="-25000" dirty="0" smtClean="0"/>
              <a:t>4</a:t>
            </a:r>
            <a:r>
              <a:rPr lang="en-US" sz="2000" dirty="0" smtClean="0"/>
              <a:t> + 3CO</a:t>
            </a:r>
            <a:r>
              <a:rPr lang="en-US" sz="2000" baseline="-25000" dirty="0" smtClean="0"/>
              <a:t>2</a:t>
            </a:r>
            <a:r>
              <a:rPr lang="en-US" sz="2000" dirty="0" smtClean="0"/>
              <a:t>             3MgCO</a:t>
            </a:r>
            <a:r>
              <a:rPr lang="en-US" sz="2000" baseline="-25000" dirty="0" smtClean="0"/>
              <a:t>3</a:t>
            </a:r>
            <a:r>
              <a:rPr lang="en-US" sz="2000" dirty="0" smtClean="0"/>
              <a:t> + 2SiO</a:t>
            </a:r>
            <a:r>
              <a:rPr lang="en-US" sz="2000" baseline="-25000" dirty="0" smtClean="0"/>
              <a:t>2</a:t>
            </a:r>
            <a:r>
              <a:rPr lang="en-US" sz="2000" dirty="0" smtClean="0"/>
              <a:t> + 2H</a:t>
            </a:r>
            <a:r>
              <a:rPr lang="en-US" sz="2000" baseline="-25000" dirty="0" smtClean="0"/>
              <a:t>2</a:t>
            </a:r>
            <a:r>
              <a:rPr lang="en-US" sz="2000" dirty="0" smtClean="0"/>
              <a:t>O +64 kJ/molCO</a:t>
            </a:r>
            <a:r>
              <a:rPr lang="en-US" sz="2000" baseline="-25000" dirty="0" smtClean="0"/>
              <a:t>2</a:t>
            </a:r>
            <a:r>
              <a:rPr lang="en-US" sz="2000" dirty="0" smtClean="0"/>
              <a:t>      </a:t>
            </a:r>
          </a:p>
          <a:p>
            <a:pPr marL="0" indent="0">
              <a:buNone/>
            </a:pPr>
            <a:endParaRPr lang="en-US" sz="2000" dirty="0" smtClean="0"/>
          </a:p>
          <a:p>
            <a:pPr marL="0" indent="0">
              <a:buNone/>
            </a:pPr>
            <a:r>
              <a:rPr lang="en-US" sz="2000" dirty="0" smtClean="0"/>
              <a:t>All of these reactions are exothermic, which means they can occur under room temperature and atmospheric pressure (25</a:t>
            </a:r>
            <a:r>
              <a:rPr lang="en-US" sz="2000" baseline="30000" dirty="0" smtClean="0"/>
              <a:t>o</a:t>
            </a:r>
            <a:r>
              <a:rPr lang="en-US" sz="2000" dirty="0" smtClean="0"/>
              <a:t>C, 1Bar).</a:t>
            </a:r>
            <a:r>
              <a:rPr lang="en-US" sz="2000" baseline="-25000" dirty="0"/>
              <a:t> </a:t>
            </a:r>
            <a:r>
              <a:rPr lang="en-US" sz="2000" dirty="0" smtClean="0"/>
              <a:t> </a:t>
            </a:r>
          </a:p>
          <a:p>
            <a:pPr marL="0" indent="0">
              <a:buNone/>
            </a:pPr>
            <a:r>
              <a:rPr lang="en-US" sz="2000" dirty="0" smtClean="0"/>
              <a:t>The final products of the process can be either dumped as landfill or used as construction materials (see figure).</a:t>
            </a:r>
          </a:p>
          <a:p>
            <a:pPr marL="0" indent="0">
              <a:buNone/>
            </a:pPr>
            <a:r>
              <a:rPr lang="en-US" sz="2000" dirty="0" smtClean="0"/>
              <a:t>They can be used as fillers with </a:t>
            </a:r>
            <a:r>
              <a:rPr lang="en-US" sz="2000" dirty="0" err="1" smtClean="0"/>
              <a:t>rMgO</a:t>
            </a:r>
            <a:r>
              <a:rPr lang="en-US" sz="2000" dirty="0" smtClean="0"/>
              <a:t> binder made using the </a:t>
            </a:r>
            <a:r>
              <a:rPr lang="en-US" sz="2000" dirty="0" err="1" smtClean="0"/>
              <a:t>Syncarb</a:t>
            </a:r>
            <a:r>
              <a:rPr lang="en-US" sz="2000" dirty="0" smtClean="0"/>
              <a:t> process.</a:t>
            </a:r>
          </a:p>
        </p:txBody>
      </p:sp>
      <p:cxnSp>
        <p:nvCxnSpPr>
          <p:cNvPr id="7" name="Straight Arrow Connector 6"/>
          <p:cNvCxnSpPr/>
          <p:nvPr/>
        </p:nvCxnSpPr>
        <p:spPr>
          <a:xfrm>
            <a:off x="1940401" y="2735005"/>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92429" y="3311515"/>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22672" y="3975490"/>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328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1" y="0"/>
            <a:ext cx="8809892" cy="764704"/>
          </a:xfrm>
        </p:spPr>
        <p:txBody>
          <a:bodyPr>
            <a:noAutofit/>
          </a:bodyPr>
          <a:lstStyle/>
          <a:p>
            <a:r>
              <a:rPr lang="en-US" sz="3200" dirty="0" smtClean="0"/>
              <a:t>Mineral Sequestration and Industrial </a:t>
            </a:r>
            <a:r>
              <a:rPr lang="en-US" sz="3200" dirty="0"/>
              <a:t>U</a:t>
            </a:r>
            <a:r>
              <a:rPr lang="en-US" sz="3200" dirty="0" smtClean="0"/>
              <a:t>ses of CO</a:t>
            </a:r>
            <a:r>
              <a:rPr lang="en-US" sz="3200" baseline="-25000" dirty="0" smtClean="0"/>
              <a:t>2</a:t>
            </a:r>
            <a:endParaRPr lang="en-AU" sz="3200" baseline="-25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Picture 3"/>
          <p:cNvPicPr>
            <a:picLocks noChangeAspect="1"/>
          </p:cNvPicPr>
          <p:nvPr/>
        </p:nvPicPr>
        <p:blipFill>
          <a:blip r:embed="rId2"/>
          <a:stretch>
            <a:fillRect/>
          </a:stretch>
        </p:blipFill>
        <p:spPr>
          <a:xfrm>
            <a:off x="762298" y="781955"/>
            <a:ext cx="7674697" cy="4989115"/>
          </a:xfrm>
          <a:prstGeom prst="rect">
            <a:avLst/>
          </a:prstGeom>
        </p:spPr>
      </p:pic>
      <p:sp>
        <p:nvSpPr>
          <p:cNvPr id="5" name="TextBox 4"/>
          <p:cNvSpPr txBox="1"/>
          <p:nvPr/>
        </p:nvSpPr>
        <p:spPr>
          <a:xfrm>
            <a:off x="1259632" y="5771070"/>
            <a:ext cx="6552728" cy="230832"/>
          </a:xfrm>
          <a:prstGeom prst="rect">
            <a:avLst/>
          </a:prstGeom>
          <a:noFill/>
        </p:spPr>
        <p:txBody>
          <a:bodyPr wrap="square" rtlCol="0">
            <a:spAutoFit/>
          </a:bodyPr>
          <a:lstStyle/>
          <a:p>
            <a:r>
              <a:rPr lang="en-US" sz="900" dirty="0" smtClean="0"/>
              <a:t>Source: IPCC special report on Carbon dioxide Capture and Storage</a:t>
            </a:r>
            <a:endParaRPr lang="en-AU" sz="900" dirty="0"/>
          </a:p>
        </p:txBody>
      </p:sp>
    </p:spTree>
    <p:extLst>
      <p:ext uri="{BB962C8B-B14F-4D97-AF65-F5344CB8AC3E}">
        <p14:creationId xmlns:p14="http://schemas.microsoft.com/office/powerpoint/2010/main" val="248734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514"/>
            <a:ext cx="8229600" cy="956230"/>
          </a:xfrm>
        </p:spPr>
        <p:txBody>
          <a:bodyPr>
            <a:normAutofit/>
          </a:bodyPr>
          <a:lstStyle/>
          <a:p>
            <a:r>
              <a:rPr lang="en-US" sz="4000" dirty="0" smtClean="0"/>
              <a:t>Limitations of Mineral Sequestration</a:t>
            </a:r>
            <a:endParaRPr lang="en-AU" sz="4000" dirty="0"/>
          </a:p>
        </p:txBody>
      </p:sp>
      <p:sp>
        <p:nvSpPr>
          <p:cNvPr id="3" name="Content Placeholder 2"/>
          <p:cNvSpPr>
            <a:spLocks noGrp="1"/>
          </p:cNvSpPr>
          <p:nvPr>
            <p:ph idx="1"/>
          </p:nvPr>
        </p:nvSpPr>
        <p:spPr>
          <a:xfrm>
            <a:off x="879893" y="1110498"/>
            <a:ext cx="7323827" cy="4525963"/>
          </a:xfrm>
        </p:spPr>
        <p:txBody>
          <a:bodyPr>
            <a:normAutofit lnSpcReduction="10000"/>
          </a:bodyPr>
          <a:lstStyle/>
          <a:p>
            <a:r>
              <a:rPr lang="en-US" sz="2400" dirty="0" smtClean="0"/>
              <a:t>Although mineral carbonation can occur naturally, the rate of reaction is too slow to be practical.</a:t>
            </a:r>
          </a:p>
          <a:p>
            <a:r>
              <a:rPr lang="en-US" sz="2400" dirty="0" smtClean="0"/>
              <a:t>There are two approaches to speed the process up:</a:t>
            </a:r>
          </a:p>
          <a:p>
            <a:pPr marL="457200" indent="-457200">
              <a:buFont typeface="+mj-lt"/>
              <a:buAutoNum type="arabicParenR"/>
            </a:pPr>
            <a:r>
              <a:rPr lang="en-US" sz="2400" dirty="0" smtClean="0"/>
              <a:t>Activating the mineral to make it more labile and reactive, such as, heat treatment at 650</a:t>
            </a:r>
            <a:r>
              <a:rPr lang="en-US" sz="2400" baseline="30000" dirty="0" smtClean="0"/>
              <a:t>o</a:t>
            </a:r>
            <a:r>
              <a:rPr lang="en-US" sz="2400" dirty="0" smtClean="0"/>
              <a:t>C and ultrafine grinding.    </a:t>
            </a:r>
          </a:p>
          <a:p>
            <a:pPr marL="457200" indent="-457200">
              <a:buFont typeface="+mj-lt"/>
              <a:buAutoNum type="arabicParenR"/>
            </a:pPr>
            <a:r>
              <a:rPr lang="en-US" sz="2400" dirty="0" err="1" smtClean="0"/>
              <a:t>Utilising</a:t>
            </a:r>
            <a:r>
              <a:rPr lang="en-US" sz="2400" dirty="0" smtClean="0"/>
              <a:t> additives </a:t>
            </a:r>
            <a:r>
              <a:rPr lang="en-US" sz="2400" dirty="0"/>
              <a:t>or catalysts in </a:t>
            </a:r>
            <a:r>
              <a:rPr lang="en-US" sz="2400" dirty="0" smtClean="0"/>
              <a:t>solution.</a:t>
            </a:r>
          </a:p>
          <a:p>
            <a:pPr marL="0" indent="0">
              <a:buNone/>
            </a:pPr>
            <a:r>
              <a:rPr lang="en-US" sz="2400" dirty="0" smtClean="0"/>
              <a:t>The methods above have been studied and tested. The results show that  they are either too expensive or energy intensive to be applied in practice</a:t>
            </a:r>
            <a:r>
              <a:rPr lang="en-US" sz="2400" baseline="30000" dirty="0" smtClean="0"/>
              <a:t>1</a:t>
            </a:r>
            <a:r>
              <a:rPr lang="en-US" sz="2400" dirty="0" smtClean="0"/>
              <a:t>.</a:t>
            </a:r>
          </a:p>
          <a:p>
            <a:pPr marL="0" indent="0">
              <a:buNone/>
            </a:pPr>
            <a:r>
              <a:rPr lang="en-US" sz="2400" dirty="0" smtClean="0"/>
              <a:t>The raw materials used for the process are also quite restricted.</a:t>
            </a:r>
            <a:endParaRPr lang="en-AU" sz="2400" dirty="0"/>
          </a:p>
        </p:txBody>
      </p:sp>
      <p:sp>
        <p:nvSpPr>
          <p:cNvPr id="4" name="TextBox 3"/>
          <p:cNvSpPr txBox="1"/>
          <p:nvPr/>
        </p:nvSpPr>
        <p:spPr>
          <a:xfrm>
            <a:off x="920172" y="5723033"/>
            <a:ext cx="7200800" cy="369332"/>
          </a:xfrm>
          <a:prstGeom prst="rect">
            <a:avLst/>
          </a:prstGeom>
          <a:noFill/>
        </p:spPr>
        <p:txBody>
          <a:bodyPr wrap="square" rtlCol="0">
            <a:spAutoFit/>
          </a:bodyPr>
          <a:lstStyle/>
          <a:p>
            <a:r>
              <a:rPr lang="en-US" sz="900" dirty="0" smtClean="0"/>
              <a:t>1. Juan Carlos </a:t>
            </a:r>
            <a:r>
              <a:rPr lang="en-US" sz="900" dirty="0" err="1" smtClean="0"/>
              <a:t>Abanades</a:t>
            </a:r>
            <a:r>
              <a:rPr lang="en-US" sz="900" dirty="0" smtClean="0"/>
              <a:t>, IPCC Special Report on Carbon dioxide Capture and Storage, Chapter 7, Mineral carbonation and industrial uses of carbon dioxide.</a:t>
            </a:r>
            <a:endParaRPr lang="en-AU" sz="900" dirty="0"/>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Oval 5"/>
          <p:cNvSpPr/>
          <p:nvPr/>
        </p:nvSpPr>
        <p:spPr>
          <a:xfrm>
            <a:off x="8936966" y="94891"/>
            <a:ext cx="60385" cy="73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74582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74" y="952052"/>
            <a:ext cx="7044909" cy="52221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84168" y="2492896"/>
            <a:ext cx="1755352" cy="276999"/>
          </a:xfrm>
          <a:prstGeom prst="rect">
            <a:avLst/>
          </a:prstGeom>
        </p:spPr>
        <p:txBody>
          <a:bodyPr wrap="none">
            <a:spAutoFit/>
          </a:bodyPr>
          <a:lstStyle/>
          <a:p>
            <a:r>
              <a:rPr lang="en-AU" sz="1200" dirty="0" smtClean="0">
                <a:hlinkClick r:id="rId3" action="ppaction://hlinkfile"/>
              </a:rPr>
              <a:t>Source: alysion.org/acres</a:t>
            </a:r>
            <a:endParaRPr lang="en-AU" sz="1200" dirty="0"/>
          </a:p>
        </p:txBody>
      </p:sp>
      <p:sp>
        <p:nvSpPr>
          <p:cNvPr id="3" name="Title 2"/>
          <p:cNvSpPr>
            <a:spLocks noGrp="1"/>
          </p:cNvSpPr>
          <p:nvPr>
            <p:ph type="title"/>
          </p:nvPr>
        </p:nvSpPr>
        <p:spPr/>
        <p:txBody>
          <a:bodyPr/>
          <a:lstStyle/>
          <a:p>
            <a:r>
              <a:rPr lang="en-AU" dirty="0" smtClean="0"/>
              <a:t>Adding Value to Emissions</a:t>
            </a:r>
            <a:endParaRPr lang="en-AU" dirty="0"/>
          </a:p>
        </p:txBody>
      </p:sp>
      <p:sp>
        <p:nvSpPr>
          <p:cNvPr id="2" name="Footer Placeholder 1"/>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4" name="TextBox 3"/>
          <p:cNvSpPr txBox="1"/>
          <p:nvPr/>
        </p:nvSpPr>
        <p:spPr>
          <a:xfrm>
            <a:off x="451195" y="1996345"/>
            <a:ext cx="1944216" cy="2031325"/>
          </a:xfrm>
          <a:prstGeom prst="rect">
            <a:avLst/>
          </a:prstGeom>
          <a:noFill/>
        </p:spPr>
        <p:txBody>
          <a:bodyPr wrap="square" rtlCol="0">
            <a:spAutoFit/>
          </a:bodyPr>
          <a:lstStyle/>
          <a:p>
            <a:r>
              <a:rPr lang="en-AU" dirty="0" smtClean="0"/>
              <a:t>By making CO</a:t>
            </a:r>
            <a:r>
              <a:rPr lang="en-AU" baseline="-25000" dirty="0" smtClean="0"/>
              <a:t>2</a:t>
            </a:r>
            <a:r>
              <a:rPr lang="en-AU" dirty="0" smtClean="0"/>
              <a:t> and other emissions needed by us we can incorporate them in our economic system and add value.</a:t>
            </a:r>
            <a:endParaRPr lang="en-AU" dirty="0"/>
          </a:p>
        </p:txBody>
      </p:sp>
      <p:sp>
        <p:nvSpPr>
          <p:cNvPr id="5" name="Rectangle 4"/>
          <p:cNvSpPr/>
          <p:nvPr/>
        </p:nvSpPr>
        <p:spPr>
          <a:xfrm>
            <a:off x="394663" y="952053"/>
            <a:ext cx="3673281" cy="707886"/>
          </a:xfrm>
          <a:prstGeom prst="rect">
            <a:avLst/>
          </a:prstGeom>
        </p:spPr>
        <p:txBody>
          <a:bodyPr wrap="square">
            <a:spAutoFit/>
          </a:bodyPr>
          <a:lstStyle/>
          <a:p>
            <a:r>
              <a:rPr lang="en-AU" sz="2000" b="1" dirty="0"/>
              <a:t>Maslow's hierarchy of </a:t>
            </a:r>
            <a:r>
              <a:rPr lang="en-AU" sz="2000" b="1" dirty="0" smtClean="0"/>
              <a:t>needs as reconstructed by Alysion.org</a:t>
            </a:r>
            <a:endParaRPr lang="en-AU" sz="2000" b="1" dirty="0"/>
          </a:p>
        </p:txBody>
      </p:sp>
      <p:sp>
        <p:nvSpPr>
          <p:cNvPr id="8" name="TextBox 7"/>
          <p:cNvSpPr txBox="1"/>
          <p:nvPr/>
        </p:nvSpPr>
        <p:spPr>
          <a:xfrm>
            <a:off x="6740191" y="3014848"/>
            <a:ext cx="1944216" cy="1200329"/>
          </a:xfrm>
          <a:prstGeom prst="rect">
            <a:avLst/>
          </a:prstGeom>
          <a:noFill/>
        </p:spPr>
        <p:txBody>
          <a:bodyPr wrap="square" rtlCol="0">
            <a:spAutoFit/>
          </a:bodyPr>
          <a:lstStyle/>
          <a:p>
            <a:r>
              <a:rPr lang="en-AU" dirty="0" smtClean="0"/>
              <a:t>We can profitably internalise CO</a:t>
            </a:r>
            <a:r>
              <a:rPr lang="en-AU" baseline="-25000" dirty="0" smtClean="0"/>
              <a:t>2</a:t>
            </a:r>
            <a:r>
              <a:rPr lang="en-AU" dirty="0" smtClean="0"/>
              <a:t> and particulates in the economy.</a:t>
            </a:r>
            <a:endParaRPr lang="en-AU" dirty="0"/>
          </a:p>
        </p:txBody>
      </p:sp>
      <p:sp>
        <p:nvSpPr>
          <p:cNvPr id="7" name="Oval 6"/>
          <p:cNvSpPr/>
          <p:nvPr/>
        </p:nvSpPr>
        <p:spPr>
          <a:xfrm>
            <a:off x="8859328" y="94891"/>
            <a:ext cx="103517" cy="103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26068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cdn.timesofisrael.com/uploads/2014/09/daas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07" y="2588630"/>
            <a:ext cx="2647950" cy="1563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ncrypted-tbn3.gstatic.com/images?q=tbn:ANd9GcQEWTbk8pTIm37xWz7qka5a23Zq9ZqwLplRJ6Q78SDw-2wKGEdp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019" y="635210"/>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ncrypted-tbn0.gstatic.com/images?q=tbn:ANd9GcT33BWPnTLOUc4c6flRqYf6sKDJQ8WQIcohKEZhukzzO6esIQ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19" y="4310217"/>
            <a:ext cx="2542014" cy="1824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onserve-energy-future.com/Images/Global_Warm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19" y="745298"/>
            <a:ext cx="2832928" cy="18817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10919" y="2692463"/>
            <a:ext cx="1720104" cy="1526314"/>
          </a:xfrm>
          <a:prstGeom prst="rect">
            <a:avLst/>
          </a:prstGeom>
        </p:spPr>
      </p:pic>
      <p:pic>
        <p:nvPicPr>
          <p:cNvPr id="60" name="Picture 59"/>
          <p:cNvPicPr>
            <a:picLocks noChangeAspect="1"/>
          </p:cNvPicPr>
          <p:nvPr/>
        </p:nvPicPr>
        <p:blipFill>
          <a:blip r:embed="rId7"/>
          <a:stretch>
            <a:fillRect/>
          </a:stretch>
        </p:blipFill>
        <p:spPr>
          <a:xfrm>
            <a:off x="2852933" y="2419009"/>
            <a:ext cx="3439671" cy="2204656"/>
          </a:xfrm>
          <a:prstGeom prst="rect">
            <a:avLst/>
          </a:prstGeom>
        </p:spPr>
      </p:pic>
      <p:pic>
        <p:nvPicPr>
          <p:cNvPr id="61" name="Picture 60"/>
          <p:cNvPicPr>
            <a:picLocks noChangeAspect="1"/>
          </p:cNvPicPr>
          <p:nvPr/>
        </p:nvPicPr>
        <p:blipFill>
          <a:blip r:embed="rId8"/>
          <a:stretch>
            <a:fillRect/>
          </a:stretch>
        </p:blipFill>
        <p:spPr>
          <a:xfrm>
            <a:off x="6123229" y="792548"/>
            <a:ext cx="2408469" cy="1428399"/>
          </a:xfrm>
          <a:prstGeom prst="rect">
            <a:avLst/>
          </a:prstGeom>
        </p:spPr>
      </p:pic>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14" name="AutoShape 44"/>
          <p:cNvSpPr>
            <a:spLocks noChangeArrowheads="1"/>
          </p:cNvSpPr>
          <p:nvPr/>
        </p:nvSpPr>
        <p:spPr bwMode="auto">
          <a:xfrm rot="10800000" flipH="1" flipV="1">
            <a:off x="7275765" y="2039749"/>
            <a:ext cx="262549" cy="677074"/>
          </a:xfrm>
          <a:prstGeom prst="downArrow">
            <a:avLst>
              <a:gd name="adj1" fmla="val 50000"/>
              <a:gd name="adj2" fmla="val 7125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0" name="AutoShape 50"/>
          <p:cNvSpPr>
            <a:spLocks noChangeArrowheads="1"/>
          </p:cNvSpPr>
          <p:nvPr/>
        </p:nvSpPr>
        <p:spPr bwMode="auto">
          <a:xfrm rot="18682977">
            <a:off x="3114127" y="1858059"/>
            <a:ext cx="373864" cy="865104"/>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1" name="Title 1"/>
          <p:cNvSpPr txBox="1">
            <a:spLocks/>
          </p:cNvSpPr>
          <p:nvPr/>
        </p:nvSpPr>
        <p:spPr>
          <a:xfrm>
            <a:off x="547936" y="0"/>
            <a:ext cx="8352928"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AU" dirty="0" smtClean="0"/>
              <a:t>Global Problems are Interrelated</a:t>
            </a:r>
            <a:endParaRPr lang="en-AU" dirty="0"/>
          </a:p>
        </p:txBody>
      </p:sp>
      <p:pic>
        <p:nvPicPr>
          <p:cNvPr id="1026" name="Picture 2" descr="A man uses crutches as he joins other migrants crossing the border between Greece and Macedonia near the city of Gevgelija, Macedon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845" y="4445710"/>
            <a:ext cx="2837601" cy="1821615"/>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54"/>
          <p:cNvSpPr>
            <a:spLocks noChangeArrowheads="1"/>
          </p:cNvSpPr>
          <p:nvPr/>
        </p:nvSpPr>
        <p:spPr bwMode="auto">
          <a:xfrm rot="10800000" flipV="1">
            <a:off x="6948529" y="2039749"/>
            <a:ext cx="296643" cy="2675672"/>
          </a:xfrm>
          <a:prstGeom prst="downArrow">
            <a:avLst>
              <a:gd name="adj1" fmla="val 50000"/>
              <a:gd name="adj2" fmla="val 15964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5" name="AutoShape 55"/>
          <p:cNvSpPr>
            <a:spLocks noChangeArrowheads="1"/>
          </p:cNvSpPr>
          <p:nvPr/>
        </p:nvSpPr>
        <p:spPr bwMode="auto">
          <a:xfrm rot="10800000" flipH="1">
            <a:off x="7899058" y="3899760"/>
            <a:ext cx="277788" cy="584032"/>
          </a:xfrm>
          <a:prstGeom prst="downArrow">
            <a:avLst>
              <a:gd name="adj1" fmla="val 50000"/>
              <a:gd name="adj2" fmla="val 7715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2" name="AutoShape 52"/>
          <p:cNvSpPr>
            <a:spLocks noChangeArrowheads="1"/>
          </p:cNvSpPr>
          <p:nvPr/>
        </p:nvSpPr>
        <p:spPr bwMode="auto">
          <a:xfrm flipH="1">
            <a:off x="7538314" y="3732350"/>
            <a:ext cx="268332" cy="1077714"/>
          </a:xfrm>
          <a:prstGeom prst="downArrow">
            <a:avLst>
              <a:gd name="adj1" fmla="val 50000"/>
              <a:gd name="adj2" fmla="val 140323"/>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4" name="AutoShape 50"/>
          <p:cNvSpPr>
            <a:spLocks noChangeArrowheads="1"/>
          </p:cNvSpPr>
          <p:nvPr/>
        </p:nvSpPr>
        <p:spPr bwMode="auto">
          <a:xfrm rot="12869447" flipH="1">
            <a:off x="4949552" y="1675780"/>
            <a:ext cx="300094" cy="1048201"/>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9" name="AutoShape 6" descr="Image result for islamic state figh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AutoShape 8" descr="Image result for islamic state fight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5" name="AutoShape 50"/>
          <p:cNvSpPr>
            <a:spLocks noChangeArrowheads="1"/>
          </p:cNvSpPr>
          <p:nvPr/>
        </p:nvSpPr>
        <p:spPr bwMode="auto">
          <a:xfrm rot="13532479" flipH="1">
            <a:off x="5745213" y="1695503"/>
            <a:ext cx="296406" cy="1048201"/>
          </a:xfrm>
          <a:prstGeom prst="downArrow">
            <a:avLst>
              <a:gd name="adj1" fmla="val 50000"/>
              <a:gd name="adj2" fmla="val 5620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pic>
        <p:nvPicPr>
          <p:cNvPr id="1036" name="Picture 12" descr="http://cdn.muslimvillage.com/wp-content/uploads/2014/02/syria_starvation_for_jan2014.jpg?4c240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5489" y="4517929"/>
            <a:ext cx="2687867" cy="1720235"/>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57"/>
          <p:cNvSpPr>
            <a:spLocks noChangeArrowheads="1"/>
          </p:cNvSpPr>
          <p:nvPr/>
        </p:nvSpPr>
        <p:spPr bwMode="auto">
          <a:xfrm rot="6530362" flipH="1">
            <a:off x="2390081" y="3344179"/>
            <a:ext cx="254762" cy="1890061"/>
          </a:xfrm>
          <a:prstGeom prst="downArrow">
            <a:avLst>
              <a:gd name="adj1" fmla="val 50000"/>
              <a:gd name="adj2" fmla="val 204028"/>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5" name="AutoShape 45"/>
          <p:cNvSpPr>
            <a:spLocks noChangeArrowheads="1"/>
          </p:cNvSpPr>
          <p:nvPr/>
        </p:nvSpPr>
        <p:spPr bwMode="auto">
          <a:xfrm rot="3591146" flipH="1">
            <a:off x="5377053" y="2951606"/>
            <a:ext cx="286352" cy="2445730"/>
          </a:xfrm>
          <a:prstGeom prst="downArrow">
            <a:avLst>
              <a:gd name="adj1" fmla="val 50000"/>
              <a:gd name="adj2" fmla="val 194359"/>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8" name="AutoShape 48"/>
          <p:cNvSpPr>
            <a:spLocks noChangeArrowheads="1"/>
          </p:cNvSpPr>
          <p:nvPr/>
        </p:nvSpPr>
        <p:spPr bwMode="auto">
          <a:xfrm rot="13038369" flipH="1" flipV="1">
            <a:off x="5246827" y="1645502"/>
            <a:ext cx="292383" cy="3499963"/>
          </a:xfrm>
          <a:prstGeom prst="downArrow">
            <a:avLst>
              <a:gd name="adj1" fmla="val 50000"/>
              <a:gd name="adj2" fmla="val 17801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6" name="AutoShape 46"/>
          <p:cNvSpPr>
            <a:spLocks noChangeArrowheads="1"/>
          </p:cNvSpPr>
          <p:nvPr/>
        </p:nvSpPr>
        <p:spPr bwMode="auto">
          <a:xfrm rot="16625496" flipH="1">
            <a:off x="2763545" y="5085959"/>
            <a:ext cx="269934" cy="841022"/>
          </a:xfrm>
          <a:prstGeom prst="downArrow">
            <a:avLst>
              <a:gd name="adj1" fmla="val 50000"/>
              <a:gd name="adj2" fmla="val 83712"/>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19" name="AutoShape 49"/>
          <p:cNvSpPr>
            <a:spLocks noChangeArrowheads="1"/>
          </p:cNvSpPr>
          <p:nvPr/>
        </p:nvSpPr>
        <p:spPr bwMode="auto">
          <a:xfrm flipH="1" flipV="1">
            <a:off x="1041233" y="4005064"/>
            <a:ext cx="259473" cy="805000"/>
          </a:xfrm>
          <a:prstGeom prst="downArrow">
            <a:avLst>
              <a:gd name="adj1" fmla="val 50000"/>
              <a:gd name="adj2" fmla="val 143574"/>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6" name="AutoShape 56"/>
          <p:cNvSpPr>
            <a:spLocks noChangeArrowheads="1"/>
          </p:cNvSpPr>
          <p:nvPr/>
        </p:nvSpPr>
        <p:spPr bwMode="auto">
          <a:xfrm rot="5359746" flipH="1">
            <a:off x="5921340" y="5102497"/>
            <a:ext cx="280806" cy="836287"/>
          </a:xfrm>
          <a:prstGeom prst="downArrow">
            <a:avLst>
              <a:gd name="adj1" fmla="val 50000"/>
              <a:gd name="adj2" fmla="val 87404"/>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36" name="AutoShape 55"/>
          <p:cNvSpPr>
            <a:spLocks noChangeArrowheads="1"/>
          </p:cNvSpPr>
          <p:nvPr/>
        </p:nvSpPr>
        <p:spPr bwMode="auto">
          <a:xfrm rot="10800000" flipH="1">
            <a:off x="7700716" y="1960685"/>
            <a:ext cx="216242" cy="701762"/>
          </a:xfrm>
          <a:prstGeom prst="downArrow">
            <a:avLst>
              <a:gd name="adj1" fmla="val 50000"/>
              <a:gd name="adj2" fmla="val 77155"/>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
        <p:nvSpPr>
          <p:cNvPr id="22" name="AutoShape 52"/>
          <p:cNvSpPr>
            <a:spLocks noChangeArrowheads="1"/>
          </p:cNvSpPr>
          <p:nvPr/>
        </p:nvSpPr>
        <p:spPr bwMode="auto">
          <a:xfrm rot="2157396" flipH="1">
            <a:off x="6129174" y="3534638"/>
            <a:ext cx="288144" cy="1780259"/>
          </a:xfrm>
          <a:prstGeom prst="downArrow">
            <a:avLst>
              <a:gd name="adj1" fmla="val 50000"/>
              <a:gd name="adj2" fmla="val 140323"/>
            </a:avLst>
          </a:prstGeom>
          <a:gradFill rotWithShape="1">
            <a:gsLst>
              <a:gs pos="0">
                <a:srgbClr val="FFFF00"/>
              </a:gs>
              <a:gs pos="100000">
                <a:srgbClr val="FF0000"/>
              </a:gs>
            </a:gsLst>
            <a:lin ang="5400000" scaled="1"/>
          </a:gradFill>
          <a:ln w="12700">
            <a:solidFill>
              <a:srgbClr val="000000"/>
            </a:solidFill>
            <a:miter lim="800000"/>
            <a:headEnd/>
            <a:tailEnd/>
          </a:ln>
        </p:spPr>
        <p:txBody>
          <a:bodyPr/>
          <a:lstStyle/>
          <a:p>
            <a:endParaRPr lang="en-AU"/>
          </a:p>
        </p:txBody>
      </p:sp>
    </p:spTree>
    <p:extLst>
      <p:ext uri="{BB962C8B-B14F-4D97-AF65-F5344CB8AC3E}">
        <p14:creationId xmlns:p14="http://schemas.microsoft.com/office/powerpoint/2010/main" val="33482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remove" grpId="0" nodeType="withEffect">
                                  <p:stCondLst>
                                    <p:cond delay="0"/>
                                  </p:stCondLst>
                                  <p:childTnLst>
                                    <p:animScale>
                                      <p:cBhvr>
                                        <p:cTn id="6" dur="1000" fill="hold"/>
                                        <p:tgtEl>
                                          <p:spTgt spid="14"/>
                                        </p:tgtEl>
                                      </p:cBhvr>
                                      <p:by x="120000" y="120000"/>
                                    </p:animScale>
                                  </p:childTnLst>
                                </p:cTn>
                              </p:par>
                              <p:par>
                                <p:cTn id="7" presetID="6" presetClass="emph" presetSubtype="0" repeatCount="indefinite" accel="50000" decel="50000" autoRev="1" fill="remove" grpId="0" nodeType="withEffect">
                                  <p:stCondLst>
                                    <p:cond delay="0"/>
                                  </p:stCondLst>
                                  <p:childTnLst>
                                    <p:animScale>
                                      <p:cBhvr>
                                        <p:cTn id="8" dur="1000" fill="hold"/>
                                        <p:tgtEl>
                                          <p:spTgt spid="22"/>
                                        </p:tgtEl>
                                      </p:cBhvr>
                                      <p:by x="120000" y="120000"/>
                                    </p:animScale>
                                  </p:childTnLst>
                                </p:cTn>
                              </p:par>
                              <p:par>
                                <p:cTn id="9" presetID="6" presetClass="emph" presetSubtype="0" repeatCount="indefinite" accel="50000" decel="50000" autoRev="1" fill="remove" grpId="0" nodeType="withEffect">
                                  <p:stCondLst>
                                    <p:cond delay="0"/>
                                  </p:stCondLst>
                                  <p:childTnLst>
                                    <p:animScale>
                                      <p:cBhvr>
                                        <p:cTn id="10" dur="1000" fill="hold"/>
                                        <p:tgtEl>
                                          <p:spTgt spid="15"/>
                                        </p:tgtEl>
                                      </p:cBhvr>
                                      <p:by x="120000" y="120000"/>
                                    </p:animScale>
                                  </p:childTnLst>
                                </p:cTn>
                              </p:par>
                              <p:par>
                                <p:cTn id="11" presetID="6" presetClass="emph" presetSubtype="0" repeatCount="indefinite" accel="50000" decel="50000" autoRev="1" fill="remove" grpId="0" nodeType="withEffect">
                                  <p:stCondLst>
                                    <p:cond delay="0"/>
                                  </p:stCondLst>
                                  <p:childTnLst>
                                    <p:animScale>
                                      <p:cBhvr>
                                        <p:cTn id="12" dur="1000" fill="hold"/>
                                        <p:tgtEl>
                                          <p:spTgt spid="16"/>
                                        </p:tgtEl>
                                      </p:cBhvr>
                                      <p:by x="120000" y="120000"/>
                                    </p:animScale>
                                  </p:childTnLst>
                                </p:cTn>
                              </p:par>
                              <p:par>
                                <p:cTn id="13" presetID="6" presetClass="emph" presetSubtype="0" repeatCount="indefinite" accel="50000" decel="50000" autoRev="1" fill="remove" grpId="0" nodeType="withEffect">
                                  <p:stCondLst>
                                    <p:cond delay="0"/>
                                  </p:stCondLst>
                                  <p:childTnLst>
                                    <p:animScale>
                                      <p:cBhvr>
                                        <p:cTn id="14" dur="1000" fill="hold"/>
                                        <p:tgtEl>
                                          <p:spTgt spid="18"/>
                                        </p:tgtEl>
                                      </p:cBhvr>
                                      <p:by x="120000" y="120000"/>
                                    </p:animScale>
                                  </p:childTnLst>
                                </p:cTn>
                              </p:par>
                              <p:par>
                                <p:cTn id="15" presetID="6" presetClass="emph" presetSubtype="0" repeatCount="indefinite" accel="50000" decel="50000" autoRev="1" fill="remove" grpId="0" nodeType="withEffect">
                                  <p:stCondLst>
                                    <p:cond delay="0"/>
                                  </p:stCondLst>
                                  <p:childTnLst>
                                    <p:animScale>
                                      <p:cBhvr>
                                        <p:cTn id="16" dur="1000" fill="hold"/>
                                        <p:tgtEl>
                                          <p:spTgt spid="19"/>
                                        </p:tgtEl>
                                      </p:cBhvr>
                                      <p:by x="120000" y="120000"/>
                                    </p:animScale>
                                  </p:childTnLst>
                                </p:cTn>
                              </p:par>
                              <p:par>
                                <p:cTn id="17" presetID="6" presetClass="emph" presetSubtype="0" repeatCount="indefinite" accel="50000" decel="50000" autoRev="1" fill="remove" grpId="0" nodeType="withEffect">
                                  <p:stCondLst>
                                    <p:cond delay="0"/>
                                  </p:stCondLst>
                                  <p:childTnLst>
                                    <p:animScale>
                                      <p:cBhvr>
                                        <p:cTn id="18" dur="1000" fill="hold"/>
                                        <p:tgtEl>
                                          <p:spTgt spid="20"/>
                                        </p:tgtEl>
                                      </p:cBhvr>
                                      <p:by x="120000" y="120000"/>
                                    </p:animScale>
                                  </p:childTnLst>
                                </p:cTn>
                              </p:par>
                              <p:par>
                                <p:cTn id="19" presetID="6" presetClass="emph" presetSubtype="0" repeatCount="indefinite" accel="50000" decel="50000" autoRev="1" fill="remove" grpId="0" nodeType="withEffect">
                                  <p:stCondLst>
                                    <p:cond delay="0"/>
                                  </p:stCondLst>
                                  <p:childTnLst>
                                    <p:animScale>
                                      <p:cBhvr>
                                        <p:cTn id="20" dur="1000" fill="hold"/>
                                        <p:tgtEl>
                                          <p:spTgt spid="25"/>
                                        </p:tgtEl>
                                      </p:cBhvr>
                                      <p:by x="120000" y="120000"/>
                                    </p:animScale>
                                  </p:childTnLst>
                                </p:cTn>
                              </p:par>
                              <p:par>
                                <p:cTn id="21" presetID="6" presetClass="emph" presetSubtype="0" repeatCount="indefinite" accel="50000" decel="50000" autoRev="1" fill="remove" grpId="0" nodeType="withEffect">
                                  <p:stCondLst>
                                    <p:cond delay="0"/>
                                  </p:stCondLst>
                                  <p:childTnLst>
                                    <p:animScale>
                                      <p:cBhvr>
                                        <p:cTn id="22" dur="1000" fill="hold"/>
                                        <p:tgtEl>
                                          <p:spTgt spid="24"/>
                                        </p:tgtEl>
                                      </p:cBhvr>
                                      <p:by x="120000" y="120000"/>
                                    </p:animScale>
                                  </p:childTnLst>
                                </p:cTn>
                              </p:par>
                              <p:par>
                                <p:cTn id="23" presetID="6" presetClass="emph" presetSubtype="0" repeatCount="indefinite" accel="50000" decel="50000" autoRev="1" fill="remove" grpId="0" nodeType="withEffect">
                                  <p:stCondLst>
                                    <p:cond delay="0"/>
                                  </p:stCondLst>
                                  <p:childTnLst>
                                    <p:animScale>
                                      <p:cBhvr>
                                        <p:cTn id="24" dur="1000" fill="hold"/>
                                        <p:tgtEl>
                                          <p:spTgt spid="26"/>
                                        </p:tgtEl>
                                      </p:cBhvr>
                                      <p:by x="120000" y="120000"/>
                                    </p:animScale>
                                  </p:childTnLst>
                                </p:cTn>
                              </p:par>
                              <p:par>
                                <p:cTn id="25" presetID="6" presetClass="emph" presetSubtype="0" repeatCount="indefinite" accel="50000" decel="50000" autoRev="1" fill="remove" grpId="0" nodeType="withEffect">
                                  <p:stCondLst>
                                    <p:cond delay="0"/>
                                  </p:stCondLst>
                                  <p:childTnLst>
                                    <p:animScale>
                                      <p:cBhvr>
                                        <p:cTn id="26" dur="1000" fill="hold"/>
                                        <p:tgtEl>
                                          <p:spTgt spid="27"/>
                                        </p:tgtEl>
                                      </p:cBhvr>
                                      <p:by x="120000" y="120000"/>
                                    </p:animScale>
                                  </p:childTnLst>
                                </p:cTn>
                              </p:par>
                              <p:par>
                                <p:cTn id="27" presetID="6" presetClass="emph" presetSubtype="0" repeatCount="indefinite" accel="50000" decel="50000" autoRev="1" fill="remove" grpId="0" nodeType="withEffect">
                                  <p:stCondLst>
                                    <p:cond delay="0"/>
                                  </p:stCondLst>
                                  <p:childTnLst>
                                    <p:animScale>
                                      <p:cBhvr>
                                        <p:cTn id="28" dur="1000" fill="hold"/>
                                        <p:tgtEl>
                                          <p:spTgt spid="32"/>
                                        </p:tgtEl>
                                      </p:cBhvr>
                                      <p:by x="120000" y="120000"/>
                                    </p:animScale>
                                  </p:childTnLst>
                                </p:cTn>
                              </p:par>
                              <p:par>
                                <p:cTn id="29" presetID="6" presetClass="emph" presetSubtype="0" repeatCount="indefinite" accel="50000" decel="50000" autoRev="1" fill="remove" grpId="0" nodeType="withEffect">
                                  <p:stCondLst>
                                    <p:cond delay="0"/>
                                  </p:stCondLst>
                                  <p:childTnLst>
                                    <p:animScale>
                                      <p:cBhvr>
                                        <p:cTn id="30" dur="1000" fill="hold"/>
                                        <p:tgtEl>
                                          <p:spTgt spid="34"/>
                                        </p:tgtEl>
                                      </p:cBhvr>
                                      <p:by x="120000" y="120000"/>
                                    </p:animScale>
                                  </p:childTnLst>
                                </p:cTn>
                              </p:par>
                              <p:par>
                                <p:cTn id="31" presetID="6" presetClass="emph" presetSubtype="0" repeatCount="indefinite" accel="50000" decel="50000" autoRev="1" fill="remove" grpId="0" nodeType="withEffect">
                                  <p:stCondLst>
                                    <p:cond delay="0"/>
                                  </p:stCondLst>
                                  <p:childTnLst>
                                    <p:animScale>
                                      <p:cBhvr>
                                        <p:cTn id="32" dur="1000" fill="hold"/>
                                        <p:tgtEl>
                                          <p:spTgt spid="35"/>
                                        </p:tgtEl>
                                      </p:cBhvr>
                                      <p:by x="120000" y="120000"/>
                                    </p:animScale>
                                  </p:childTnLst>
                                </p:cTn>
                              </p:par>
                              <p:par>
                                <p:cTn id="33" presetID="6" presetClass="emph" presetSubtype="0" repeatCount="indefinite" accel="50000" decel="50000" autoRev="1" fill="remove" grpId="0" nodeType="withEffect">
                                  <p:stCondLst>
                                    <p:cond delay="0"/>
                                  </p:stCondLst>
                                  <p:childTnLst>
                                    <p:animScale>
                                      <p:cBhvr>
                                        <p:cTn id="34" dur="1000" fill="hold"/>
                                        <p:tgtEl>
                                          <p:spTgt spid="3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4" grpId="0" animBg="1"/>
      <p:bldP spid="25" grpId="0" animBg="1"/>
      <p:bldP spid="32" grpId="0" animBg="1"/>
      <p:bldP spid="34" grpId="0" animBg="1"/>
      <p:bldP spid="35" grpId="0" animBg="1"/>
      <p:bldP spid="27" grpId="0" animBg="1"/>
      <p:bldP spid="15" grpId="0" animBg="1"/>
      <p:bldP spid="18" grpId="0" animBg="1"/>
      <p:bldP spid="16" grpId="0" animBg="1"/>
      <p:bldP spid="19" grpId="0" animBg="1"/>
      <p:bldP spid="26" grpId="0" animBg="1"/>
      <p:bldP spid="3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err="1" smtClean="0"/>
              <a:t>Syncarb</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16" name="TextBox 15"/>
          <p:cNvSpPr txBox="1"/>
          <p:nvPr/>
        </p:nvSpPr>
        <p:spPr>
          <a:xfrm>
            <a:off x="3279530" y="920043"/>
            <a:ext cx="5594125" cy="5262979"/>
          </a:xfrm>
          <a:prstGeom prst="rect">
            <a:avLst/>
          </a:prstGeom>
          <a:noFill/>
        </p:spPr>
        <p:txBody>
          <a:bodyPr wrap="square" rtlCol="0">
            <a:spAutoFit/>
          </a:bodyPr>
          <a:lstStyle/>
          <a:p>
            <a:r>
              <a:rPr lang="en-AU" sz="1600" dirty="0"/>
              <a:t>The </a:t>
            </a:r>
            <a:r>
              <a:rPr lang="en-AU" sz="1600" dirty="0" err="1"/>
              <a:t>SynCarb</a:t>
            </a:r>
            <a:r>
              <a:rPr lang="en-AU" sz="1600" dirty="0"/>
              <a:t> process produces large quantities of carbonates including magnesium carbonates such as </a:t>
            </a:r>
            <a:r>
              <a:rPr lang="en-AU" sz="1600" dirty="0" err="1"/>
              <a:t>nesquehonite</a:t>
            </a:r>
            <a:r>
              <a:rPr lang="en-AU" sz="1600" dirty="0"/>
              <a:t> (MgCO</a:t>
            </a:r>
            <a:r>
              <a:rPr lang="en-AU" sz="1600" baseline="-25000" dirty="0"/>
              <a:t>3</a:t>
            </a:r>
            <a:r>
              <a:rPr lang="en-AU" sz="1600" dirty="0"/>
              <a:t>.3H</a:t>
            </a:r>
            <a:r>
              <a:rPr lang="en-AU" sz="1600" baseline="-25000" dirty="0"/>
              <a:t>2</a:t>
            </a:r>
            <a:r>
              <a:rPr lang="en-AU" sz="1600" dirty="0"/>
              <a:t>O) from waste magnesium cations (Mg++) such as found in oil process water, desalination waste water, bitterns and brines (step 1).</a:t>
            </a:r>
          </a:p>
          <a:p>
            <a:endParaRPr lang="en-AU" sz="1600" dirty="0"/>
          </a:p>
          <a:p>
            <a:r>
              <a:rPr lang="en-AU" sz="1600" dirty="0" err="1"/>
              <a:t>Nesquehonite</a:t>
            </a:r>
            <a:r>
              <a:rPr lang="en-AU" sz="1600" dirty="0"/>
              <a:t> is a commodity and can be sold directly, converted into other saleable magnesium compounds or calcined in our Tec-Kiln without releases (step 2) to make dead burned, caustic and reactive magnesia (</a:t>
            </a:r>
            <a:r>
              <a:rPr lang="en-AU" sz="1600" dirty="0" err="1"/>
              <a:t>rMgO</a:t>
            </a:r>
            <a:r>
              <a:rPr lang="en-AU" sz="1600" dirty="0"/>
              <a:t>) all of which are also commodities. </a:t>
            </a:r>
            <a:r>
              <a:rPr lang="en-AU" sz="1600" dirty="0" err="1"/>
              <a:t>rMgO</a:t>
            </a:r>
            <a:r>
              <a:rPr lang="en-AU" sz="1600" dirty="0"/>
              <a:t> is the key to bonding composite materials of the future made from a wide range of organic and inorganic wastes because it propagates polar bonding. It is also the basis of </a:t>
            </a:r>
            <a:r>
              <a:rPr lang="en-AU" sz="1600" dirty="0" err="1"/>
              <a:t>TecEco</a:t>
            </a:r>
            <a:r>
              <a:rPr lang="en-AU" sz="1600" dirty="0"/>
              <a:t> Cements. The CO</a:t>
            </a:r>
            <a:r>
              <a:rPr lang="en-AU" sz="1600" baseline="-25000" dirty="0"/>
              <a:t>2</a:t>
            </a:r>
            <a:r>
              <a:rPr lang="en-AU" sz="1600" dirty="0"/>
              <a:t> emissions from step 2 can be recycled back into step 1 resulting in the precipitation of more magnesium carbonates</a:t>
            </a:r>
            <a:r>
              <a:rPr lang="en-AU" sz="1600" dirty="0" smtClean="0"/>
              <a:t>. </a:t>
            </a:r>
          </a:p>
          <a:p>
            <a:endParaRPr lang="en-AU" sz="1600" dirty="0"/>
          </a:p>
          <a:p>
            <a:r>
              <a:rPr lang="en-AU" sz="1600" dirty="0"/>
              <a:t>Acidification is prevented by using the balancing anion to produce acid, composites and aggregates and possibly </a:t>
            </a:r>
            <a:r>
              <a:rPr lang="en-AU" sz="1600" dirty="0" smtClean="0"/>
              <a:t>fertilizer if we succeed in making ammonia in a process we are also working on. </a:t>
            </a:r>
            <a:endParaRPr lang="en-AU" sz="1600" dirty="0"/>
          </a:p>
        </p:txBody>
      </p:sp>
      <p:sp>
        <p:nvSpPr>
          <p:cNvPr id="8" name="Text Box 2"/>
          <p:cNvSpPr txBox="1">
            <a:spLocks noChangeArrowheads="1"/>
          </p:cNvSpPr>
          <p:nvPr/>
        </p:nvSpPr>
        <p:spPr bwMode="auto">
          <a:xfrm>
            <a:off x="432728" y="920043"/>
            <a:ext cx="2776461" cy="5262979"/>
          </a:xfrm>
          <a:prstGeom prst="rect">
            <a:avLst/>
          </a:prstGeom>
          <a:solidFill>
            <a:schemeClr val="accent6">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AU" sz="1700" b="1" dirty="0" smtClean="0"/>
              <a:t>The </a:t>
            </a:r>
            <a:r>
              <a:rPr lang="en-AU" sz="1700" b="1" dirty="0" err="1" smtClean="0"/>
              <a:t>Syncarb</a:t>
            </a:r>
            <a:r>
              <a:rPr lang="en-AU" sz="1700" b="1" dirty="0" smtClean="0"/>
              <a:t> process is:</a:t>
            </a:r>
          </a:p>
          <a:p>
            <a:pPr marL="285750" indent="-285750">
              <a:spcAft>
                <a:spcPts val="0"/>
              </a:spcAft>
              <a:buFont typeface="Wingdings" panose="05000000000000000000" pitchFamily="2" charset="2"/>
              <a:buChar char="ü"/>
            </a:pPr>
            <a:r>
              <a:rPr lang="en-AU" sz="1700" b="1" dirty="0" smtClean="0"/>
              <a:t>Simple</a:t>
            </a:r>
            <a:endParaRPr lang="en-AU" sz="1700" b="1" dirty="0"/>
          </a:p>
          <a:p>
            <a:pPr marL="285750" indent="-285750">
              <a:spcAft>
                <a:spcPts val="0"/>
              </a:spcAft>
              <a:buFont typeface="Wingdings" panose="05000000000000000000" pitchFamily="2" charset="2"/>
              <a:buChar char="ü"/>
            </a:pPr>
            <a:r>
              <a:rPr lang="en-AU" sz="1700" b="1" dirty="0"/>
              <a:t>Scalable</a:t>
            </a:r>
          </a:p>
          <a:p>
            <a:pPr marL="285750" indent="-285750">
              <a:spcAft>
                <a:spcPts val="0"/>
              </a:spcAft>
              <a:buFont typeface="Wingdings" panose="05000000000000000000" pitchFamily="2" charset="2"/>
              <a:buChar char="ü"/>
            </a:pPr>
            <a:r>
              <a:rPr lang="en-AU" sz="1700" b="1" dirty="0" smtClean="0"/>
              <a:t>Has low </a:t>
            </a:r>
            <a:r>
              <a:rPr lang="en-AU" sz="1700" b="1" dirty="0"/>
              <a:t>up front capital costs</a:t>
            </a:r>
          </a:p>
          <a:p>
            <a:pPr marL="285750" indent="-285750">
              <a:spcAft>
                <a:spcPts val="0"/>
              </a:spcAft>
              <a:buFont typeface="Wingdings" panose="05000000000000000000" pitchFamily="2" charset="2"/>
              <a:buChar char="ü"/>
            </a:pPr>
            <a:r>
              <a:rPr lang="en-AU" sz="1700" b="1" dirty="0"/>
              <a:t>No environmental impacts</a:t>
            </a:r>
          </a:p>
          <a:p>
            <a:pPr marL="285750" indent="-285750">
              <a:spcAft>
                <a:spcPts val="0"/>
              </a:spcAft>
              <a:buFont typeface="Wingdings" panose="05000000000000000000" pitchFamily="2" charset="2"/>
              <a:buChar char="ü"/>
            </a:pPr>
            <a:r>
              <a:rPr lang="en-AU" sz="1700" b="1" dirty="0"/>
              <a:t>Easily implemented</a:t>
            </a:r>
          </a:p>
          <a:p>
            <a:pPr marL="285750" indent="-285750">
              <a:spcAft>
                <a:spcPts val="0"/>
              </a:spcAft>
              <a:buFont typeface="Wingdings" panose="05000000000000000000" pitchFamily="2" charset="2"/>
              <a:buChar char="ü"/>
            </a:pPr>
            <a:r>
              <a:rPr lang="en-AU" sz="1700" b="1" dirty="0"/>
              <a:t>Industrially symbiotic and deployable over a wide geographical </a:t>
            </a:r>
            <a:r>
              <a:rPr lang="en-AU" sz="1700" b="1" dirty="0" smtClean="0"/>
              <a:t>area</a:t>
            </a:r>
            <a:endParaRPr lang="en-AU" sz="1700" b="1" dirty="0"/>
          </a:p>
          <a:p>
            <a:pPr marL="285750" indent="-285750">
              <a:buFont typeface="Wingdings" panose="05000000000000000000" pitchFamily="2" charset="2"/>
              <a:buChar char="ü"/>
            </a:pPr>
            <a:r>
              <a:rPr lang="en-AU" sz="1700" b="1" dirty="0" smtClean="0"/>
              <a:t>Produces saleable products including fresher water for insatiable markets.</a:t>
            </a:r>
          </a:p>
          <a:p>
            <a:pPr marL="285750" indent="-285750">
              <a:buFont typeface="Wingdings" panose="05000000000000000000" pitchFamily="2" charset="2"/>
              <a:buChar char="ü"/>
            </a:pPr>
            <a:r>
              <a:rPr lang="en-AU" sz="1700" b="1" dirty="0"/>
              <a:t>A</a:t>
            </a:r>
            <a:r>
              <a:rPr lang="en-AU" sz="1700" b="1" dirty="0" smtClean="0"/>
              <a:t>n opportunity for power companies to use waste energy to solve their emissions problem  in a flexible scalable process</a:t>
            </a:r>
            <a:endParaRPr lang="en-AU" sz="1700" b="1" dirty="0">
              <a:effectLst/>
              <a:latin typeface="Tahoma"/>
              <a:ea typeface="Times New Roman"/>
              <a:cs typeface="Times New Roman"/>
            </a:endParaRPr>
          </a:p>
        </p:txBody>
      </p:sp>
      <p:pic>
        <p:nvPicPr>
          <p:cNvPr id="2057" name="Picture 9" descr="http://static.guim.co.uk/sys-images/Guardian/Pix/pictures/2008/12/16/1229431063588/Coal-power-station-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88" y="836762"/>
            <a:ext cx="8535423" cy="534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7"/>
                                        </p:tgtEl>
                                      </p:cBhvr>
                                    </p:animEffect>
                                    <p:set>
                                      <p:cBhvr>
                                        <p:cTn id="7" dur="1" fill="hold">
                                          <p:stCondLst>
                                            <p:cond delay="499"/>
                                          </p:stCondLst>
                                        </p:cTn>
                                        <p:tgtEl>
                                          <p:spTgt spid="2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Sea/Brine </a:t>
            </a:r>
            <a:r>
              <a:rPr lang="en-US" dirty="0"/>
              <a:t>W</a:t>
            </a:r>
            <a:r>
              <a:rPr lang="en-US" dirty="0" smtClean="0"/>
              <a:t>ater and CO</a:t>
            </a:r>
            <a:r>
              <a:rPr lang="en-US" baseline="-25000" dirty="0" smtClean="0"/>
              <a:t>2</a:t>
            </a:r>
            <a:r>
              <a:rPr lang="en-US" dirty="0"/>
              <a:t>?</a:t>
            </a:r>
            <a:r>
              <a:rPr lang="en-US" dirty="0" smtClean="0"/>
              <a:t> </a:t>
            </a:r>
            <a:endParaRPr lang="en-AU" dirty="0"/>
          </a:p>
        </p:txBody>
      </p:sp>
      <p:sp>
        <p:nvSpPr>
          <p:cNvPr id="5" name="Content Placeholder 4"/>
          <p:cNvSpPr>
            <a:spLocks noGrp="1"/>
          </p:cNvSpPr>
          <p:nvPr>
            <p:ph idx="1"/>
          </p:nvPr>
        </p:nvSpPr>
        <p:spPr>
          <a:xfrm>
            <a:off x="589084" y="782289"/>
            <a:ext cx="8036169" cy="5011842"/>
          </a:xfrm>
        </p:spPr>
        <p:txBody>
          <a:bodyPr>
            <a:normAutofit fontScale="85000" lnSpcReduction="20000"/>
          </a:bodyPr>
          <a:lstStyle/>
          <a:p>
            <a:r>
              <a:rPr lang="en-AU" sz="2000" dirty="0" smtClean="0"/>
              <a:t>Over </a:t>
            </a:r>
            <a:r>
              <a:rPr lang="en-AU" sz="2000" b="1" dirty="0" smtClean="0"/>
              <a:t>30 Gt </a:t>
            </a:r>
            <a:r>
              <a:rPr lang="en-AU" sz="2000" dirty="0" smtClean="0"/>
              <a:t>carbon dioxide are released to the atmosphere every year, just as computers are now made from sand can we use it?</a:t>
            </a:r>
          </a:p>
          <a:p>
            <a:r>
              <a:rPr lang="en-AU" sz="2000" dirty="0" smtClean="0"/>
              <a:t>People think of CO</a:t>
            </a:r>
            <a:r>
              <a:rPr lang="en-AU" sz="2000" baseline="-25000" dirty="0" smtClean="0"/>
              <a:t>2</a:t>
            </a:r>
            <a:r>
              <a:rPr lang="en-AU" sz="2000" dirty="0" smtClean="0"/>
              <a:t> as a </a:t>
            </a:r>
            <a:r>
              <a:rPr lang="en-AU" sz="2000" b="1" dirty="0" smtClean="0"/>
              <a:t>waste</a:t>
            </a:r>
            <a:r>
              <a:rPr lang="en-AU" sz="2000" dirty="0" smtClean="0"/>
              <a:t>, John Harrison sees it as </a:t>
            </a:r>
            <a:r>
              <a:rPr lang="en-AU" sz="2000" b="1" dirty="0" smtClean="0"/>
              <a:t>a resource</a:t>
            </a:r>
            <a:r>
              <a:rPr lang="en-AU" sz="2000" dirty="0" smtClean="0"/>
              <a:t>!</a:t>
            </a:r>
          </a:p>
          <a:p>
            <a:r>
              <a:rPr lang="en-AU" sz="2000" dirty="0" smtClean="0"/>
              <a:t>We can make a profit if by changing the technical paradigms so CO</a:t>
            </a:r>
            <a:r>
              <a:rPr lang="en-AU" sz="2000" baseline="-25000" dirty="0" smtClean="0"/>
              <a:t>2</a:t>
            </a:r>
            <a:r>
              <a:rPr lang="en-AU" dirty="0" smtClean="0"/>
              <a:t> </a:t>
            </a:r>
            <a:r>
              <a:rPr lang="en-AU" sz="2000" dirty="0" smtClean="0"/>
              <a:t>becomes</a:t>
            </a:r>
            <a:r>
              <a:rPr lang="en-AU" sz="2000" baseline="-25000" dirty="0" smtClean="0"/>
              <a:t> </a:t>
            </a:r>
            <a:r>
              <a:rPr lang="en-AU" sz="2000" dirty="0" smtClean="0"/>
              <a:t>a </a:t>
            </a:r>
            <a:r>
              <a:rPr lang="en-AU" sz="2000" dirty="0"/>
              <a:t>resource. </a:t>
            </a:r>
            <a:r>
              <a:rPr lang="en-AU" sz="2000" dirty="0" smtClean="0"/>
              <a:t>We can use it as a </a:t>
            </a:r>
            <a:r>
              <a:rPr lang="en-AU" sz="2000" dirty="0"/>
              <a:t>raw material to make </a:t>
            </a:r>
            <a:r>
              <a:rPr lang="en-AU" sz="2000" dirty="0" smtClean="0"/>
              <a:t>construction </a:t>
            </a:r>
            <a:r>
              <a:rPr lang="en-AU" sz="2000" dirty="0"/>
              <a:t>materials in a way that mimics nature.</a:t>
            </a:r>
          </a:p>
          <a:p>
            <a:r>
              <a:rPr lang="en-AU" sz="2000" dirty="0" smtClean="0"/>
              <a:t>The </a:t>
            </a:r>
            <a:r>
              <a:rPr lang="en-AU" sz="2000" dirty="0"/>
              <a:t>a</a:t>
            </a:r>
            <a:r>
              <a:rPr lang="en-AU" sz="2000" dirty="0" smtClean="0"/>
              <a:t>verage concentration of magnesium ions in seawater is around </a:t>
            </a:r>
            <a:r>
              <a:rPr lang="en-AU" sz="2000" b="1" dirty="0" smtClean="0"/>
              <a:t>1.3 mg/L</a:t>
            </a:r>
            <a:r>
              <a:rPr lang="en-AU" sz="2000" dirty="0" smtClean="0"/>
              <a:t>.</a:t>
            </a:r>
          </a:p>
          <a:p>
            <a:r>
              <a:rPr lang="en-AU" sz="2000" dirty="0" smtClean="0"/>
              <a:t>Seawater as a resource is virtually unlimited!</a:t>
            </a:r>
          </a:p>
          <a:p>
            <a:r>
              <a:rPr lang="en-AU" sz="2000" dirty="0" smtClean="0"/>
              <a:t>Waste brines such as oil process water, coal seam gas water, gas water and de-</a:t>
            </a:r>
            <a:r>
              <a:rPr lang="en-AU" sz="2000" dirty="0" err="1" smtClean="0"/>
              <a:t>sal</a:t>
            </a:r>
            <a:r>
              <a:rPr lang="en-AU" sz="2000" dirty="0" smtClean="0"/>
              <a:t> waste water contain high percentages of magnesium and can be used as an inputs in the </a:t>
            </a:r>
            <a:r>
              <a:rPr lang="en-AU" sz="2000" dirty="0" err="1" smtClean="0"/>
              <a:t>Syncarb</a:t>
            </a:r>
            <a:r>
              <a:rPr lang="en-AU" sz="2000" dirty="0" smtClean="0"/>
              <a:t> process</a:t>
            </a:r>
          </a:p>
          <a:p>
            <a:r>
              <a:rPr lang="en-AU" sz="2000" dirty="0" smtClean="0"/>
              <a:t>There is a wide range of potential products.  Our first target will be building &amp; construction products that also use other organic and inorganic wastes.</a:t>
            </a:r>
          </a:p>
          <a:p>
            <a:r>
              <a:rPr lang="en-AU" sz="2000" dirty="0" smtClean="0"/>
              <a:t>Because of the polar bonding propagated by magnesium, all manner of wastes both organic and inorganic can be incorporated.</a:t>
            </a:r>
          </a:p>
          <a:p>
            <a:r>
              <a:rPr lang="en-AU" sz="2000" dirty="0" smtClean="0"/>
              <a:t>The world of the future will be a world of composites made in this way.</a:t>
            </a:r>
          </a:p>
          <a:p>
            <a:r>
              <a:rPr lang="en-AU" sz="2000" dirty="0" smtClean="0"/>
              <a:t>We can create a new industrial ecology without outputs that are damaging to the global commons. Without CO</a:t>
            </a:r>
            <a:r>
              <a:rPr lang="en-AU" sz="2000" baseline="-25000" dirty="0" smtClean="0"/>
              <a:t>2</a:t>
            </a:r>
            <a:r>
              <a:rPr lang="en-AU" sz="2000" dirty="0" smtClean="0"/>
              <a:t> emissions, many brines and a wide range of what are currently considered wastes.</a:t>
            </a:r>
            <a:endParaRPr lang="en-AU" sz="2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2676589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the Laboratory</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1027" name="Picture 3" descr="Y:\CarbonSafe\Graphics\Syncarb\ColloidalCropped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57" y="1209886"/>
            <a:ext cx="1867473" cy="2648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CarbonSafe\Graphics\Syncarb\CrystalsGrowing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477" y="1209886"/>
            <a:ext cx="1487744" cy="26409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Y:\CarbonSafe\Graphics\Syncarb\Precipitate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44" y="1225502"/>
            <a:ext cx="1484971" cy="2633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CarbonSafe\Graphics\Syncarb\PrecipitateCloseUp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790" y="1194982"/>
            <a:ext cx="1498387" cy="26637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Y:\CarbonSafe\Graphics\Syncarb\AggregatefromPrecipitate&amp;Flyash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57" y="4636173"/>
            <a:ext cx="2948577" cy="1661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6157" y="3858784"/>
            <a:ext cx="1928947" cy="369332"/>
          </a:xfrm>
          <a:prstGeom prst="rect">
            <a:avLst/>
          </a:prstGeom>
          <a:noFill/>
        </p:spPr>
        <p:txBody>
          <a:bodyPr wrap="square" rtlCol="0">
            <a:spAutoFit/>
          </a:bodyPr>
          <a:lstStyle/>
          <a:p>
            <a:r>
              <a:rPr lang="en-AU" dirty="0" smtClean="0"/>
              <a:t>Colloidal at first</a:t>
            </a:r>
            <a:endParaRPr lang="en-AU" dirty="0"/>
          </a:p>
        </p:txBody>
      </p:sp>
      <p:pic>
        <p:nvPicPr>
          <p:cNvPr id="1032" name="Picture 8" descr="Y:\CarbonSafe\Graphics\Syncarb\Seawater4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084" y="4355153"/>
            <a:ext cx="1250556" cy="2223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40578" y="3843167"/>
            <a:ext cx="1928947" cy="369332"/>
          </a:xfrm>
          <a:prstGeom prst="rect">
            <a:avLst/>
          </a:prstGeom>
          <a:noFill/>
        </p:spPr>
        <p:txBody>
          <a:bodyPr wrap="square" rtlCol="0">
            <a:spAutoFit/>
          </a:bodyPr>
          <a:lstStyle/>
          <a:p>
            <a:r>
              <a:rPr lang="en-AU" dirty="0" err="1" smtClean="0"/>
              <a:t>Microcrystallites</a:t>
            </a:r>
            <a:endParaRPr lang="en-AU" dirty="0"/>
          </a:p>
        </p:txBody>
      </p:sp>
      <p:sp>
        <p:nvSpPr>
          <p:cNvPr id="13" name="TextBox 12"/>
          <p:cNvSpPr txBox="1"/>
          <p:nvPr/>
        </p:nvSpPr>
        <p:spPr>
          <a:xfrm>
            <a:off x="5404881" y="3850851"/>
            <a:ext cx="1033456" cy="369332"/>
          </a:xfrm>
          <a:prstGeom prst="rect">
            <a:avLst/>
          </a:prstGeom>
          <a:noFill/>
        </p:spPr>
        <p:txBody>
          <a:bodyPr wrap="square" rtlCol="0">
            <a:spAutoFit/>
          </a:bodyPr>
          <a:lstStyle/>
          <a:p>
            <a:r>
              <a:rPr lang="en-AU" dirty="0" smtClean="0"/>
              <a:t>Massive</a:t>
            </a:r>
            <a:endParaRPr lang="en-AU" dirty="0"/>
          </a:p>
        </p:txBody>
      </p:sp>
      <p:sp>
        <p:nvSpPr>
          <p:cNvPr id="14" name="TextBox 13"/>
          <p:cNvSpPr txBox="1"/>
          <p:nvPr/>
        </p:nvSpPr>
        <p:spPr>
          <a:xfrm>
            <a:off x="7407940" y="3858784"/>
            <a:ext cx="1033456" cy="369332"/>
          </a:xfrm>
          <a:prstGeom prst="rect">
            <a:avLst/>
          </a:prstGeom>
          <a:noFill/>
        </p:spPr>
        <p:txBody>
          <a:bodyPr wrap="square" rtlCol="0">
            <a:spAutoFit/>
          </a:bodyPr>
          <a:lstStyle/>
          <a:p>
            <a:r>
              <a:rPr lang="en-AU" dirty="0" smtClean="0"/>
              <a:t>Close up</a:t>
            </a:r>
            <a:endParaRPr lang="en-AU" dirty="0"/>
          </a:p>
        </p:txBody>
      </p:sp>
      <p:sp>
        <p:nvSpPr>
          <p:cNvPr id="5" name="TextBox 4"/>
          <p:cNvSpPr txBox="1"/>
          <p:nvPr/>
        </p:nvSpPr>
        <p:spPr>
          <a:xfrm>
            <a:off x="3482927" y="4728094"/>
            <a:ext cx="1309650" cy="1200329"/>
          </a:xfrm>
          <a:prstGeom prst="rect">
            <a:avLst/>
          </a:prstGeom>
          <a:noFill/>
        </p:spPr>
        <p:txBody>
          <a:bodyPr wrap="square" rtlCol="0">
            <a:spAutoFit/>
          </a:bodyPr>
          <a:lstStyle/>
          <a:p>
            <a:r>
              <a:rPr lang="en-AU" dirty="0" smtClean="0"/>
              <a:t>Aggregate made from </a:t>
            </a:r>
            <a:r>
              <a:rPr lang="en-AU" dirty="0"/>
              <a:t>p</a:t>
            </a:r>
            <a:r>
              <a:rPr lang="en-AU" dirty="0" smtClean="0"/>
              <a:t>recipitate and fly ash </a:t>
            </a:r>
            <a:endParaRPr lang="en-AU" dirty="0"/>
          </a:p>
        </p:txBody>
      </p:sp>
      <p:sp>
        <p:nvSpPr>
          <p:cNvPr id="16" name="TextBox 15"/>
          <p:cNvSpPr txBox="1"/>
          <p:nvPr/>
        </p:nvSpPr>
        <p:spPr>
          <a:xfrm>
            <a:off x="7407940" y="4913172"/>
            <a:ext cx="1201802" cy="923330"/>
          </a:xfrm>
          <a:prstGeom prst="rect">
            <a:avLst/>
          </a:prstGeom>
          <a:noFill/>
        </p:spPr>
        <p:txBody>
          <a:bodyPr wrap="square" rtlCol="0">
            <a:spAutoFit/>
          </a:bodyPr>
          <a:lstStyle/>
          <a:p>
            <a:r>
              <a:rPr lang="en-AU" dirty="0" smtClean="0"/>
              <a:t>Precipitate from seawater</a:t>
            </a:r>
            <a:endParaRPr lang="en-AU" dirty="0"/>
          </a:p>
        </p:txBody>
      </p:sp>
      <p:sp>
        <p:nvSpPr>
          <p:cNvPr id="17" name="TextBox 16"/>
          <p:cNvSpPr txBox="1"/>
          <p:nvPr/>
        </p:nvSpPr>
        <p:spPr>
          <a:xfrm>
            <a:off x="697567" y="745221"/>
            <a:ext cx="7743829" cy="369332"/>
          </a:xfrm>
          <a:prstGeom prst="rect">
            <a:avLst/>
          </a:prstGeom>
          <a:noFill/>
        </p:spPr>
        <p:txBody>
          <a:bodyPr wrap="square" rtlCol="0">
            <a:spAutoFit/>
          </a:bodyPr>
          <a:lstStyle/>
          <a:p>
            <a:r>
              <a:rPr lang="en-AU" dirty="0" smtClean="0"/>
              <a:t>Precipitation from bitterns. The waste from salt manufacture  and mainly MgCl</a:t>
            </a:r>
            <a:r>
              <a:rPr lang="en-AU" baseline="-25000" dirty="0" smtClean="0"/>
              <a:t>2</a:t>
            </a:r>
            <a:r>
              <a:rPr lang="en-AU" dirty="0" smtClean="0"/>
              <a:t> </a:t>
            </a:r>
            <a:endParaRPr lang="en-AU" dirty="0"/>
          </a:p>
        </p:txBody>
      </p:sp>
      <p:sp>
        <p:nvSpPr>
          <p:cNvPr id="6" name="Right Arrow 5"/>
          <p:cNvSpPr/>
          <p:nvPr/>
        </p:nvSpPr>
        <p:spPr>
          <a:xfrm>
            <a:off x="2228370" y="4027833"/>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ight Arrow 18"/>
          <p:cNvSpPr/>
          <p:nvPr/>
        </p:nvSpPr>
        <p:spPr>
          <a:xfrm>
            <a:off x="4715737" y="4020590"/>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Arrow 19"/>
          <p:cNvSpPr/>
          <p:nvPr/>
        </p:nvSpPr>
        <p:spPr>
          <a:xfrm>
            <a:off x="6604243" y="4027832"/>
            <a:ext cx="5455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2633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59" y="23898"/>
            <a:ext cx="8564047" cy="764704"/>
          </a:xfrm>
        </p:spPr>
        <p:txBody>
          <a:bodyPr>
            <a:normAutofit fontScale="90000"/>
          </a:bodyPr>
          <a:lstStyle/>
          <a:p>
            <a:r>
              <a:rPr lang="en-AU" dirty="0" smtClean="0"/>
              <a:t>We Know We Can Separate Precipitates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2050" name="Picture 2" descr="Y:\Gaia Engineering\Graphics\Process Vector\GaiaEngineeringSimplifiedProcessVectorHCl&amp;Separation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 y="788602"/>
            <a:ext cx="9017876" cy="546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283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Syncarb</a:t>
            </a:r>
            <a:r>
              <a:rPr lang="en-AU" dirty="0" smtClean="0"/>
              <a:t> as it is Now</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1027" name="Picture 3" descr="Y:\Gaia Engineering\Graphics\Process Vector\GaiaEngineeringSimplifiedProcessVector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5" y="915519"/>
            <a:ext cx="8953789" cy="46767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84202" y="4640220"/>
            <a:ext cx="3044530" cy="1411614"/>
            <a:chOff x="384202" y="4640220"/>
            <a:chExt cx="3044530" cy="1411614"/>
          </a:xfrm>
        </p:grpSpPr>
        <p:sp>
          <p:nvSpPr>
            <p:cNvPr id="4" name="TextBox 3"/>
            <p:cNvSpPr txBox="1"/>
            <p:nvPr/>
          </p:nvSpPr>
          <p:spPr>
            <a:xfrm>
              <a:off x="384202" y="4974616"/>
              <a:ext cx="2612571" cy="1077218"/>
            </a:xfrm>
            <a:prstGeom prst="rect">
              <a:avLst/>
            </a:prstGeom>
            <a:noFill/>
          </p:spPr>
          <p:txBody>
            <a:bodyPr wrap="square" rtlCol="0">
              <a:spAutoFit/>
            </a:bodyPr>
            <a:lstStyle/>
            <a:p>
              <a:r>
                <a:rPr lang="en-AU" sz="1600" dirty="0" smtClean="0"/>
                <a:t>If we could make ammonia without releases of CO</a:t>
              </a:r>
              <a:r>
                <a:rPr lang="en-AU" sz="1600" baseline="-25000" dirty="0" smtClean="0"/>
                <a:t>2</a:t>
              </a:r>
              <a:r>
                <a:rPr lang="en-AU" sz="1600" dirty="0" smtClean="0"/>
                <a:t> we could produce ammonium chloride which is a fertilizer</a:t>
              </a:r>
              <a:endParaRPr lang="en-AU" sz="1600" dirty="0"/>
            </a:p>
          </p:txBody>
        </p:sp>
        <p:sp>
          <p:nvSpPr>
            <p:cNvPr id="5" name="Right Arrow 4"/>
            <p:cNvSpPr/>
            <p:nvPr/>
          </p:nvSpPr>
          <p:spPr>
            <a:xfrm rot="20434012">
              <a:off x="2850916" y="5353536"/>
              <a:ext cx="577816" cy="96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15317542">
              <a:off x="1068233" y="4776059"/>
              <a:ext cx="373668" cy="101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 name="Group 6"/>
          <p:cNvGrpSpPr/>
          <p:nvPr/>
        </p:nvGrpSpPr>
        <p:grpSpPr>
          <a:xfrm>
            <a:off x="4485555" y="5070776"/>
            <a:ext cx="2891118" cy="1258499"/>
            <a:chOff x="4485555" y="5070776"/>
            <a:chExt cx="2891118" cy="1258499"/>
          </a:xfrm>
        </p:grpSpPr>
        <p:sp>
          <p:nvSpPr>
            <p:cNvPr id="9" name="TextBox 8"/>
            <p:cNvSpPr txBox="1"/>
            <p:nvPr/>
          </p:nvSpPr>
          <p:spPr>
            <a:xfrm>
              <a:off x="4764102" y="5252057"/>
              <a:ext cx="2612571" cy="1077218"/>
            </a:xfrm>
            <a:prstGeom prst="rect">
              <a:avLst/>
            </a:prstGeom>
            <a:noFill/>
          </p:spPr>
          <p:txBody>
            <a:bodyPr wrap="square" rtlCol="0">
              <a:spAutoFit/>
            </a:bodyPr>
            <a:lstStyle/>
            <a:p>
              <a:r>
                <a:rPr lang="en-AU" sz="1600" dirty="0" smtClean="0"/>
                <a:t>If we could separate the precipitates in the wet phase the process would be a lot more profitable</a:t>
              </a:r>
              <a:endParaRPr lang="en-AU" sz="1600" dirty="0"/>
            </a:p>
          </p:txBody>
        </p:sp>
        <p:sp>
          <p:nvSpPr>
            <p:cNvPr id="10" name="Right Arrow 9"/>
            <p:cNvSpPr/>
            <p:nvPr/>
          </p:nvSpPr>
          <p:spPr>
            <a:xfrm rot="13022040">
              <a:off x="4485555" y="5070776"/>
              <a:ext cx="430306" cy="9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3027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31990"/>
            <a:ext cx="8352928" cy="764704"/>
          </a:xfrm>
        </p:spPr>
        <p:txBody>
          <a:bodyPr>
            <a:normAutofit/>
          </a:bodyPr>
          <a:lstStyle/>
          <a:p>
            <a:r>
              <a:rPr lang="en-AU" dirty="0" smtClean="0"/>
              <a:t>What next for </a:t>
            </a:r>
            <a:r>
              <a:rPr lang="en-AU" dirty="0" err="1" smtClean="0"/>
              <a:t>Syncarb</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3074" name="Picture 2" descr="Y:\Gaia Engineering\Graphics\Process Vector\GaiaEngineeringSimplifiedProcessVectorNH4Cl&amp;Separation14Sep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90" y="764704"/>
            <a:ext cx="8859619" cy="538726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5"/>
          <p:cNvSpPr>
            <a:spLocks noChangeArrowheads="1"/>
          </p:cNvSpPr>
          <p:nvPr/>
        </p:nvSpPr>
        <p:spPr bwMode="auto">
          <a:xfrm rot="10800000" flipH="1">
            <a:off x="1000444" y="4131910"/>
            <a:ext cx="221155" cy="567827"/>
          </a:xfrm>
          <a:prstGeom prst="downArrow">
            <a:avLst>
              <a:gd name="adj1" fmla="val 50000"/>
              <a:gd name="adj2" fmla="val 77155"/>
            </a:avLst>
          </a:prstGeom>
          <a:gradFill rotWithShape="1">
            <a:gsLst>
              <a:gs pos="0">
                <a:schemeClr val="accent1">
                  <a:lumMod val="40000"/>
                  <a:lumOff val="60000"/>
                </a:schemeClr>
              </a:gs>
              <a:gs pos="100000">
                <a:srgbClr val="92D050"/>
              </a:gs>
            </a:gsLst>
            <a:lin ang="5400000" scaled="1"/>
          </a:gradFill>
          <a:ln w="12700">
            <a:solidFill>
              <a:srgbClr val="000000"/>
            </a:solidFill>
            <a:miter lim="800000"/>
            <a:headEnd/>
            <a:tailEnd/>
          </a:ln>
        </p:spPr>
        <p:txBody>
          <a:bodyPr/>
          <a:lstStyle/>
          <a:p>
            <a:endParaRPr lang="en-AU"/>
          </a:p>
        </p:txBody>
      </p:sp>
      <p:sp>
        <p:nvSpPr>
          <p:cNvPr id="9" name="AutoShape 55"/>
          <p:cNvSpPr>
            <a:spLocks noChangeArrowheads="1"/>
          </p:cNvSpPr>
          <p:nvPr/>
        </p:nvSpPr>
        <p:spPr bwMode="auto">
          <a:xfrm rot="10800000" flipH="1">
            <a:off x="7201952" y="5453687"/>
            <a:ext cx="221155" cy="567827"/>
          </a:xfrm>
          <a:prstGeom prst="downArrow">
            <a:avLst>
              <a:gd name="adj1" fmla="val 50000"/>
              <a:gd name="adj2" fmla="val 77155"/>
            </a:avLst>
          </a:prstGeom>
          <a:gradFill rotWithShape="1">
            <a:gsLst>
              <a:gs pos="0">
                <a:schemeClr val="accent1">
                  <a:lumMod val="40000"/>
                  <a:lumOff val="60000"/>
                </a:schemeClr>
              </a:gs>
              <a:gs pos="100000">
                <a:srgbClr val="92D050"/>
              </a:gs>
            </a:gsLst>
            <a:lin ang="5400000" scaled="1"/>
          </a:gradFill>
          <a:ln w="12700">
            <a:solidFill>
              <a:srgbClr val="000000"/>
            </a:solidFill>
            <a:miter lim="800000"/>
            <a:headEnd/>
            <a:tailEnd/>
          </a:ln>
        </p:spPr>
        <p:txBody>
          <a:bodyPr/>
          <a:lstStyle/>
          <a:p>
            <a:endParaRPr lang="en-AU"/>
          </a:p>
        </p:txBody>
      </p:sp>
      <p:sp>
        <p:nvSpPr>
          <p:cNvPr id="5" name="TextBox 4"/>
          <p:cNvSpPr txBox="1"/>
          <p:nvPr/>
        </p:nvSpPr>
        <p:spPr>
          <a:xfrm>
            <a:off x="1811547" y="4530357"/>
            <a:ext cx="1354348" cy="923330"/>
          </a:xfrm>
          <a:prstGeom prst="rect">
            <a:avLst/>
          </a:prstGeom>
          <a:noFill/>
        </p:spPr>
        <p:txBody>
          <a:bodyPr wrap="square" rtlCol="0">
            <a:spAutoFit/>
          </a:bodyPr>
          <a:lstStyle/>
          <a:p>
            <a:r>
              <a:rPr lang="en-AU" dirty="0" smtClean="0"/>
              <a:t>Further Processing to separate</a:t>
            </a:r>
            <a:endParaRPr lang="en-AU" dirty="0"/>
          </a:p>
        </p:txBody>
      </p:sp>
    </p:spTree>
    <p:extLst>
      <p:ext uri="{BB962C8B-B14F-4D97-AF65-F5344CB8AC3E}">
        <p14:creationId xmlns:p14="http://schemas.microsoft.com/office/powerpoint/2010/main" val="112754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66130"/>
          </a:xfrm>
        </p:spPr>
        <p:txBody>
          <a:bodyPr>
            <a:normAutofit fontScale="90000"/>
          </a:bodyPr>
          <a:lstStyle/>
          <a:p>
            <a:r>
              <a:rPr lang="en-US" dirty="0" err="1" smtClean="0"/>
              <a:t>Syncarb</a:t>
            </a:r>
            <a:r>
              <a:rPr lang="en-US" dirty="0" smtClean="0"/>
              <a:t> Gaia Engineering Thermodynamics</a:t>
            </a:r>
            <a:endParaRPr lang="en-AU"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28600" y="1412776"/>
            <a:ext cx="8801100" cy="4797524"/>
          </a:xfrm>
          <a:prstGeom prst="rect">
            <a:avLst/>
          </a:prstGeom>
        </p:spPr>
      </p:pic>
    </p:spTree>
    <p:extLst>
      <p:ext uri="{BB962C8B-B14F-4D97-AF65-F5344CB8AC3E}">
        <p14:creationId xmlns:p14="http://schemas.microsoft.com/office/powerpoint/2010/main" val="2859256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30200" y="0"/>
            <a:ext cx="8375650" cy="898525"/>
          </a:xfrm>
        </p:spPr>
        <p:txBody>
          <a:bodyPr/>
          <a:lstStyle/>
          <a:p>
            <a:r>
              <a:rPr lang="en-AU" dirty="0" smtClean="0"/>
              <a:t>The Tec-Kiln</a:t>
            </a:r>
          </a:p>
        </p:txBody>
      </p:sp>
      <p:sp>
        <p:nvSpPr>
          <p:cNvPr id="15" name="Rectangle 14"/>
          <p:cNvSpPr/>
          <p:nvPr/>
        </p:nvSpPr>
        <p:spPr>
          <a:xfrm>
            <a:off x="236539" y="1012957"/>
            <a:ext cx="6630088" cy="5016758"/>
          </a:xfrm>
          <a:prstGeom prst="rect">
            <a:avLst/>
          </a:prstGeom>
        </p:spPr>
        <p:txBody>
          <a:bodyPr wrap="square">
            <a:spAutoFit/>
          </a:bodyPr>
          <a:lstStyle/>
          <a:p>
            <a:pPr>
              <a:defRPr/>
            </a:pPr>
            <a:r>
              <a:rPr lang="en-AU" sz="1600" dirty="0">
                <a:cs typeface="Arial" charset="0"/>
              </a:rPr>
              <a:t>An obvious future requirement will be to make cements without releases so TecEco are developing a top secret kiln for low temperature calcination of alkali metal carbonates and the pyro processing and simultaneous grinding of other minerals such as clays.</a:t>
            </a:r>
          </a:p>
          <a:p>
            <a:pPr>
              <a:defRPr/>
            </a:pPr>
            <a:endParaRPr lang="en-AU" sz="1600" dirty="0">
              <a:cs typeface="Arial" charset="0"/>
            </a:endParaRPr>
          </a:p>
          <a:p>
            <a:pPr>
              <a:defRPr/>
            </a:pPr>
            <a:r>
              <a:rPr lang="en-AU" sz="1600" dirty="0">
                <a:cs typeface="Arial" charset="0"/>
              </a:rPr>
              <a:t>The TecEco Tec-Kiln </a:t>
            </a:r>
            <a:r>
              <a:rPr lang="en-AU" sz="1600" dirty="0" smtClean="0">
                <a:cs typeface="Arial" charset="0"/>
              </a:rPr>
              <a:t>has </a:t>
            </a:r>
            <a:r>
              <a:rPr lang="en-AU" sz="1600" dirty="0">
                <a:cs typeface="Arial" charset="0"/>
              </a:rPr>
              <a:t>no releases and is an essential part of TecEco's plan to sequester massive amounts of CO</a:t>
            </a:r>
            <a:r>
              <a:rPr lang="en-AU" sz="1600" baseline="-25000" dirty="0">
                <a:cs typeface="Arial" charset="0"/>
              </a:rPr>
              <a:t>2</a:t>
            </a:r>
            <a:r>
              <a:rPr lang="en-AU" sz="1600" dirty="0">
                <a:cs typeface="Arial" charset="0"/>
              </a:rPr>
              <a:t> as man made carbonate in the built environment .</a:t>
            </a:r>
          </a:p>
          <a:p>
            <a:pPr>
              <a:defRPr/>
            </a:pPr>
            <a:endParaRPr lang="en-AU" sz="1600" dirty="0">
              <a:cs typeface="Arial" charset="0"/>
            </a:endParaRPr>
          </a:p>
          <a:p>
            <a:pPr>
              <a:defRPr/>
            </a:pPr>
            <a:r>
              <a:rPr lang="en-AU" sz="1600" dirty="0">
                <a:cs typeface="Arial" charset="0"/>
              </a:rPr>
              <a:t>The TecEco Tec-Kiln has the following features:</a:t>
            </a:r>
          </a:p>
          <a:p>
            <a:pPr>
              <a:defRPr/>
            </a:pPr>
            <a:endParaRPr lang="en-AU" sz="1600" dirty="0">
              <a:cs typeface="Arial" charset="0"/>
            </a:endParaRPr>
          </a:p>
          <a:p>
            <a:pPr marL="285750" indent="-285750">
              <a:buFont typeface="Arial" pitchFamily="34" charset="0"/>
              <a:buChar char="•"/>
              <a:defRPr/>
            </a:pPr>
            <a:r>
              <a:rPr lang="en-AU" sz="1600" dirty="0">
                <a:cs typeface="Arial" charset="0"/>
              </a:rPr>
              <a:t>Operates in a closed system and therefore does not release </a:t>
            </a:r>
            <a:r>
              <a:rPr lang="en-AU" sz="1600" dirty="0" smtClean="0">
                <a:cs typeface="Arial" charset="0"/>
              </a:rPr>
              <a:t>CO</a:t>
            </a:r>
            <a:r>
              <a:rPr lang="en-AU" sz="1600" baseline="-25000" dirty="0" smtClean="0">
                <a:cs typeface="Arial" charset="0"/>
              </a:rPr>
              <a:t>2</a:t>
            </a:r>
            <a:r>
              <a:rPr lang="en-AU" sz="1600" dirty="0" smtClean="0">
                <a:cs typeface="Arial" charset="0"/>
              </a:rPr>
              <a:t> </a:t>
            </a:r>
            <a:r>
              <a:rPr lang="en-AU" sz="1600" dirty="0">
                <a:cs typeface="Arial" charset="0"/>
              </a:rPr>
              <a:t>or other volatiles substances to the </a:t>
            </a:r>
            <a:r>
              <a:rPr lang="en-AU" sz="1600" dirty="0" smtClean="0">
                <a:cs typeface="Arial" charset="0"/>
              </a:rPr>
              <a:t>atmosphere.</a:t>
            </a:r>
          </a:p>
          <a:p>
            <a:pPr marL="742950" lvl="1" indent="-285750">
              <a:buFont typeface="Arial" pitchFamily="34" charset="0"/>
              <a:buChar char="•"/>
              <a:defRPr/>
            </a:pPr>
            <a:r>
              <a:rPr lang="en-AU" sz="1600" dirty="0">
                <a:cs typeface="Arial" charset="0"/>
              </a:rPr>
              <a:t>The </a:t>
            </a:r>
            <a:r>
              <a:rPr lang="en-AU" sz="1600" dirty="0" smtClean="0">
                <a:cs typeface="Arial" charset="0"/>
              </a:rPr>
              <a:t>CO</a:t>
            </a:r>
            <a:r>
              <a:rPr lang="en-AU" sz="1600" baseline="-25000" dirty="0" smtClean="0">
                <a:cs typeface="Arial" charset="0"/>
              </a:rPr>
              <a:t>2</a:t>
            </a:r>
            <a:r>
              <a:rPr lang="en-AU" sz="1600" dirty="0" smtClean="0">
                <a:cs typeface="Arial" charset="0"/>
              </a:rPr>
              <a:t> produced will be recycled in the </a:t>
            </a:r>
            <a:r>
              <a:rPr lang="en-AU" sz="1600" dirty="0">
                <a:cs typeface="Arial" charset="0"/>
              </a:rPr>
              <a:t>N-Mg process</a:t>
            </a:r>
            <a:r>
              <a:rPr lang="en-AU" sz="1600" dirty="0" smtClean="0">
                <a:cs typeface="Arial" charset="0"/>
              </a:rPr>
              <a:t>.</a:t>
            </a:r>
            <a:endParaRPr lang="en-AU" sz="1600" dirty="0">
              <a:cs typeface="Arial" charset="0"/>
            </a:endParaRPr>
          </a:p>
          <a:p>
            <a:pPr marL="285750" indent="-285750">
              <a:buFont typeface="Arial" pitchFamily="34" charset="0"/>
              <a:buChar char="•"/>
              <a:defRPr/>
            </a:pPr>
            <a:r>
              <a:rPr lang="en-AU" sz="1600" dirty="0">
                <a:cs typeface="Arial" charset="0"/>
              </a:rPr>
              <a:t>Can be powered by various potentially cheaper non fossil sources of energy such as intermittent solar or wind </a:t>
            </a:r>
            <a:r>
              <a:rPr lang="en-AU" sz="1600" dirty="0" smtClean="0">
                <a:cs typeface="Arial" charset="0"/>
              </a:rPr>
              <a:t>energy and is energy smart. </a:t>
            </a:r>
            <a:endParaRPr lang="en-AU" sz="1600" dirty="0">
              <a:cs typeface="Arial" charset="0"/>
            </a:endParaRPr>
          </a:p>
          <a:p>
            <a:pPr marL="285750" indent="-285750">
              <a:buFont typeface="Arial" pitchFamily="34" charset="0"/>
              <a:buChar char="•"/>
              <a:defRPr/>
            </a:pPr>
            <a:r>
              <a:rPr lang="en-AU" sz="1600" dirty="0">
                <a:cs typeface="Arial" charset="0"/>
              </a:rPr>
              <a:t>Grinds and calcines at the same time thereby running 25% to 30% more efficiently.</a:t>
            </a:r>
          </a:p>
          <a:p>
            <a:pPr marL="285750" indent="-285750">
              <a:buFont typeface="Arial" pitchFamily="34" charset="0"/>
              <a:buChar char="•"/>
              <a:defRPr/>
            </a:pPr>
            <a:r>
              <a:rPr lang="en-AU" sz="1600" dirty="0">
                <a:cs typeface="Arial" charset="0"/>
              </a:rPr>
              <a:t>Produces more precisely definable product. (Secret as disclosure would give away the design</a:t>
            </a:r>
            <a:r>
              <a:rPr lang="en-AU" sz="1600" dirty="0" smtClean="0">
                <a:cs typeface="Arial" charset="0"/>
              </a:rPr>
              <a:t>)</a:t>
            </a:r>
            <a:endParaRPr lang="en-AU" sz="1600" dirty="0">
              <a:cs typeface="Arial" charset="0"/>
            </a:endParaRPr>
          </a:p>
        </p:txBody>
      </p:sp>
      <p:pic>
        <p:nvPicPr>
          <p:cNvPr id="36868" name="Picture 4" descr="D:\TecEco\Graphics\Tec-Kiln\NewKiln30Jan0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86" y="1086389"/>
            <a:ext cx="24622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descr="D:\Webpages\TecEco\images\graphics\chemistry\MgcarbonatetoM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1952" y="2919703"/>
            <a:ext cx="2444586" cy="31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F71B3B6A-19B4-400D-97B4-E35E1DB243EF}" type="slidenum">
              <a:rPr lang="en-AU" smtClean="0"/>
              <a:pPr>
                <a:defRPr/>
              </a:pPr>
              <a:t>37</a:t>
            </a:fld>
            <a:endParaRPr lang="en-AU" dirty="0"/>
          </a:p>
        </p:txBody>
      </p:sp>
      <p:sp>
        <p:nvSpPr>
          <p:cNvPr id="9" name="Footer Placeholder 8"/>
          <p:cNvSpPr>
            <a:spLocks noGrp="1"/>
          </p:cNvSpPr>
          <p:nvPr>
            <p:ph type="ftr" sz="quarter" idx="11"/>
          </p:nvPr>
        </p:nvSpPr>
        <p:spPr/>
        <p:txBody>
          <a:bodyPr/>
          <a:lstStyle/>
          <a:p>
            <a:r>
              <a:rPr lang="en-AU" dirty="0"/>
              <a:t>Presentations downloadable from TecEco.com and CarbonSafe.com.  See also GaiaEngineering.com</a:t>
            </a:r>
          </a:p>
        </p:txBody>
      </p:sp>
    </p:spTree>
    <p:extLst>
      <p:ext uri="{BB962C8B-B14F-4D97-AF65-F5344CB8AC3E}">
        <p14:creationId xmlns:p14="http://schemas.microsoft.com/office/powerpoint/2010/main" val="3849610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7" y="0"/>
            <a:ext cx="8748347" cy="764704"/>
          </a:xfrm>
        </p:spPr>
        <p:txBody>
          <a:bodyPr>
            <a:noAutofit/>
          </a:bodyPr>
          <a:lstStyle/>
          <a:p>
            <a:r>
              <a:rPr lang="en-AU" sz="2800" dirty="0" smtClean="0"/>
              <a:t>Separation of </a:t>
            </a:r>
            <a:r>
              <a:rPr lang="en-AU" sz="2800" dirty="0" err="1" smtClean="0"/>
              <a:t>Syncarb</a:t>
            </a:r>
            <a:r>
              <a:rPr lang="en-AU" sz="2800" dirty="0" smtClean="0"/>
              <a:t> Products &amp; the Properties of Water</a:t>
            </a:r>
            <a:endParaRPr lang="en-AU" sz="2800" dirty="0"/>
          </a:p>
        </p:txBody>
      </p:sp>
      <p:sp>
        <p:nvSpPr>
          <p:cNvPr id="4" name="Content Placeholder 3"/>
          <p:cNvSpPr>
            <a:spLocks noGrp="1"/>
          </p:cNvSpPr>
          <p:nvPr>
            <p:ph idx="1"/>
          </p:nvPr>
        </p:nvSpPr>
        <p:spPr/>
        <p:txBody>
          <a:bodyPr>
            <a:normAutofit fontScale="92500" lnSpcReduction="20000"/>
          </a:bodyPr>
          <a:lstStyle/>
          <a:p>
            <a:r>
              <a:rPr lang="en-AU" sz="2800" dirty="0" smtClean="0"/>
              <a:t>Water is </a:t>
            </a:r>
            <a:r>
              <a:rPr lang="en-AU" sz="2800" dirty="0"/>
              <a:t>a polar covalent molecule, it has a slight positive and slight negative charge on opposite ends. </a:t>
            </a:r>
            <a:r>
              <a:rPr lang="en-AU" sz="2800" dirty="0" smtClean="0"/>
              <a:t>Two hydrogens are attached to oxygen and the molecule forms a 109.5</a:t>
            </a:r>
            <a:r>
              <a:rPr lang="en-AU" sz="2800" baseline="30000" dirty="0" smtClean="0"/>
              <a:t>o</a:t>
            </a:r>
            <a:r>
              <a:rPr lang="en-AU" dirty="0"/>
              <a:t>  </a:t>
            </a:r>
            <a:r>
              <a:rPr lang="en-AU" sz="2800" dirty="0" smtClean="0"/>
              <a:t>bend.</a:t>
            </a:r>
            <a:endParaRPr lang="en-AU" sz="2400" baseline="30000" dirty="0" smtClean="0"/>
          </a:p>
          <a:p>
            <a:r>
              <a:rPr lang="en-AU" sz="2800" dirty="0" smtClean="0"/>
              <a:t>Because </a:t>
            </a:r>
            <a:r>
              <a:rPr lang="en-AU" sz="2800" dirty="0"/>
              <a:t>water is a bent, partially polar </a:t>
            </a:r>
            <a:r>
              <a:rPr lang="en-AU" sz="2800" dirty="0" smtClean="0"/>
              <a:t>molecule it bonds to other polar molecules, has statistical structure, cohesion and surface tension.</a:t>
            </a:r>
          </a:p>
          <a:p>
            <a:r>
              <a:rPr lang="en-AU" sz="2800" dirty="0" smtClean="0"/>
              <a:t>Polar bonding strength is affected by both </a:t>
            </a:r>
            <a:r>
              <a:rPr lang="en-AU" sz="2800" dirty="0" err="1" smtClean="0"/>
              <a:t>Kaotrophes</a:t>
            </a:r>
            <a:r>
              <a:rPr lang="en-AU" sz="2800" dirty="0" smtClean="0"/>
              <a:t> and </a:t>
            </a:r>
            <a:r>
              <a:rPr lang="en-AU" sz="2800" dirty="0" err="1" smtClean="0"/>
              <a:t>cosmotrophes</a:t>
            </a:r>
            <a:r>
              <a:rPr lang="en-AU" sz="2800" dirty="0" smtClean="0"/>
              <a:t> as well as dissolved gases.</a:t>
            </a:r>
          </a:p>
          <a:p>
            <a:r>
              <a:rPr lang="en-AU" sz="2800" dirty="0" smtClean="0"/>
              <a:t>Water disassociates into H</a:t>
            </a:r>
            <a:r>
              <a:rPr lang="en-AU" sz="2800" baseline="-25000" dirty="0" smtClean="0"/>
              <a:t>3</a:t>
            </a:r>
            <a:r>
              <a:rPr lang="en-AU" sz="2800" dirty="0" smtClean="0"/>
              <a:t>O+ and OH-  depending on ions present in solution and through a mostly proton wrenching process solvates (dissolves) minerals.</a:t>
            </a:r>
          </a:p>
          <a:p>
            <a:r>
              <a:rPr lang="en-AU" sz="2800" dirty="0" smtClean="0"/>
              <a:t>The success of </a:t>
            </a:r>
            <a:r>
              <a:rPr lang="en-AU" sz="2800" dirty="0" err="1" smtClean="0"/>
              <a:t>Syncarb</a:t>
            </a:r>
            <a:r>
              <a:rPr lang="en-AU" sz="2800" dirty="0" smtClean="0"/>
              <a:t> as a process depends on our understanding of the unique properties of water and how we can manipulate them.</a:t>
            </a:r>
            <a:endParaRPr lang="en-AU" sz="28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34870169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
            <a:ext cx="8229600" cy="632461"/>
          </a:xfrm>
        </p:spPr>
        <p:txBody>
          <a:bodyPr>
            <a:normAutofit fontScale="90000"/>
          </a:bodyPr>
          <a:lstStyle/>
          <a:p>
            <a:r>
              <a:rPr lang="en-AU" dirty="0" err="1" smtClean="0"/>
              <a:t>Syncarb</a:t>
            </a:r>
            <a:r>
              <a:rPr lang="en-AU" dirty="0" smtClean="0"/>
              <a:t> - Adding Values to Wastes</a:t>
            </a:r>
            <a:endParaRPr lang="en-AU" dirty="0"/>
          </a:p>
        </p:txBody>
      </p:sp>
      <p:sp>
        <p:nvSpPr>
          <p:cNvPr id="12" name="TextBox 11"/>
          <p:cNvSpPr txBox="1"/>
          <p:nvPr/>
        </p:nvSpPr>
        <p:spPr>
          <a:xfrm>
            <a:off x="509954" y="775166"/>
            <a:ext cx="8238392" cy="5355312"/>
          </a:xfrm>
          <a:prstGeom prst="rect">
            <a:avLst/>
          </a:prstGeom>
          <a:noFill/>
        </p:spPr>
        <p:txBody>
          <a:bodyPr wrap="square" rtlCol="0">
            <a:spAutoFit/>
          </a:bodyPr>
          <a:lstStyle/>
          <a:p>
            <a:r>
              <a:rPr lang="en-US" dirty="0" smtClean="0"/>
              <a:t>The </a:t>
            </a:r>
            <a:r>
              <a:rPr lang="en-US" dirty="0" err="1" smtClean="0"/>
              <a:t>Syncarb</a:t>
            </a:r>
            <a:r>
              <a:rPr lang="en-US" dirty="0" smtClean="0"/>
              <a:t>  process is a new game changing mineral sequestration process.</a:t>
            </a:r>
          </a:p>
          <a:p>
            <a:endParaRPr lang="en-US" dirty="0" smtClean="0"/>
          </a:p>
          <a:p>
            <a:r>
              <a:rPr lang="en-US" dirty="0" smtClean="0"/>
              <a:t>Instead of using minerals, the raw materials are CO</a:t>
            </a:r>
            <a:r>
              <a:rPr lang="en-US" baseline="-25000" dirty="0" smtClean="0"/>
              <a:t>2</a:t>
            </a:r>
            <a:r>
              <a:rPr lang="en-US" dirty="0" smtClean="0"/>
              <a:t> and waste brine which contains large amount of Mg</a:t>
            </a:r>
            <a:r>
              <a:rPr lang="en-US" baseline="30000" dirty="0" smtClean="0"/>
              <a:t>2+</a:t>
            </a:r>
            <a:r>
              <a:rPr lang="en-US" dirty="0" smtClean="0"/>
              <a:t>, Ca</a:t>
            </a:r>
            <a:r>
              <a:rPr lang="en-US" baseline="30000" dirty="0" smtClean="0"/>
              <a:t>2+ </a:t>
            </a:r>
            <a:r>
              <a:rPr lang="en-US" dirty="0" smtClean="0"/>
              <a:t>and Na</a:t>
            </a:r>
            <a:r>
              <a:rPr lang="en-US" baseline="30000" dirty="0" smtClean="0"/>
              <a:t>+</a:t>
            </a:r>
            <a:r>
              <a:rPr lang="en-US" dirty="0" smtClean="0"/>
              <a:t> ions.</a:t>
            </a:r>
          </a:p>
          <a:p>
            <a:endParaRPr lang="en-US" dirty="0" smtClean="0"/>
          </a:p>
          <a:p>
            <a:r>
              <a:rPr lang="en-US" dirty="0" smtClean="0"/>
              <a:t>CO</a:t>
            </a:r>
            <a:r>
              <a:rPr lang="en-US" baseline="-25000" dirty="0" smtClean="0"/>
              <a:t>2</a:t>
            </a:r>
            <a:r>
              <a:rPr lang="en-US" dirty="0" smtClean="0"/>
              <a:t> adds significant value to brines compared to evaporative precipitation.</a:t>
            </a:r>
          </a:p>
          <a:p>
            <a:endParaRPr lang="en-US" dirty="0" smtClean="0"/>
          </a:p>
          <a:p>
            <a:r>
              <a:rPr lang="en-US" dirty="0" smtClean="0"/>
              <a:t>Compared with normal mineral carbonation:</a:t>
            </a:r>
          </a:p>
          <a:p>
            <a:endParaRPr lang="en-US" dirty="0" smtClean="0"/>
          </a:p>
          <a:p>
            <a:pPr marL="285750" indent="-285750">
              <a:buFont typeface="Arial" panose="020B0604020202020204" pitchFamily="34" charset="0"/>
              <a:buChar char="•"/>
            </a:pPr>
            <a:r>
              <a:rPr lang="en-US" dirty="0" smtClean="0"/>
              <a:t>Low input costs – raw materials </a:t>
            </a:r>
          </a:p>
          <a:p>
            <a:pPr marL="273050"/>
            <a:r>
              <a:rPr lang="en-US" dirty="0" smtClean="0"/>
              <a:t>Olivine: $65-145/ton,  Serpentine (chrysotile): ~$1500/ton, </a:t>
            </a:r>
            <a:r>
              <a:rPr lang="en-US" dirty="0" err="1" smtClean="0"/>
              <a:t>Wollastonite</a:t>
            </a:r>
            <a:r>
              <a:rPr lang="en-US" dirty="0" smtClean="0"/>
              <a:t>: $120-140/ton</a:t>
            </a:r>
          </a:p>
          <a:p>
            <a:pPr marL="273050"/>
            <a:r>
              <a:rPr lang="en-US" dirty="0" smtClean="0"/>
              <a:t>Waste brine water is a pollutant and people will pay us to use it?</a:t>
            </a:r>
          </a:p>
          <a:p>
            <a:endParaRPr lang="en-US" dirty="0" smtClean="0"/>
          </a:p>
          <a:p>
            <a:pPr marL="285750" indent="-285750">
              <a:buFont typeface="Arial" panose="020B0604020202020204" pitchFamily="34" charset="0"/>
              <a:buChar char="•"/>
            </a:pPr>
            <a:r>
              <a:rPr lang="en-US" dirty="0" smtClean="0"/>
              <a:t>Low capital cost – transport </a:t>
            </a:r>
          </a:p>
          <a:p>
            <a:pPr marL="273050"/>
            <a:r>
              <a:rPr lang="en-US" dirty="0" smtClean="0"/>
              <a:t>Transportation of minerals from mining site to operation sites consumes labor and energy.</a:t>
            </a:r>
          </a:p>
          <a:p>
            <a:pPr marL="273050"/>
            <a:r>
              <a:rPr lang="en-US" dirty="0" err="1" smtClean="0"/>
              <a:t>Syncarb</a:t>
            </a:r>
            <a:r>
              <a:rPr lang="en-US" dirty="0" smtClean="0"/>
              <a:t> inputs are </a:t>
            </a:r>
            <a:r>
              <a:rPr lang="en-US" dirty="0"/>
              <a:t>transported in pipes by </a:t>
            </a:r>
            <a:r>
              <a:rPr lang="en-US" dirty="0" smtClean="0"/>
              <a:t>pumping.</a:t>
            </a:r>
          </a:p>
          <a:p>
            <a:r>
              <a:rPr lang="en-US" dirty="0" smtClean="0"/>
              <a:t> </a:t>
            </a:r>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1069753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Global </a:t>
            </a:r>
            <a:r>
              <a:rPr lang="en-AU" dirty="0" smtClean="0"/>
              <a:t>Cooperation</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21" y="761901"/>
            <a:ext cx="5180274" cy="5180274"/>
          </a:xfrm>
          <a:prstGeom prst="rect">
            <a:avLst/>
          </a:prstGeom>
        </p:spPr>
      </p:pic>
      <p:sp>
        <p:nvSpPr>
          <p:cNvPr id="8" name="TextBox 7"/>
          <p:cNvSpPr txBox="1"/>
          <p:nvPr/>
        </p:nvSpPr>
        <p:spPr>
          <a:xfrm>
            <a:off x="6033246" y="3496756"/>
            <a:ext cx="2303929" cy="830997"/>
          </a:xfrm>
          <a:prstGeom prst="rect">
            <a:avLst/>
          </a:prstGeom>
          <a:noFill/>
        </p:spPr>
        <p:txBody>
          <a:bodyPr wrap="square" rtlCol="0">
            <a:spAutoFit/>
          </a:bodyPr>
          <a:lstStyle/>
          <a:p>
            <a:r>
              <a:rPr lang="en-AU" sz="2400" dirty="0" smtClean="0"/>
              <a:t>it is essential we work together</a:t>
            </a:r>
            <a:endParaRPr lang="en-AU" sz="2400" dirty="0"/>
          </a:p>
        </p:txBody>
      </p:sp>
      <p:sp>
        <p:nvSpPr>
          <p:cNvPr id="9" name="TextBox 8"/>
          <p:cNvSpPr txBox="1"/>
          <p:nvPr/>
        </p:nvSpPr>
        <p:spPr>
          <a:xfrm>
            <a:off x="4144215" y="5728793"/>
            <a:ext cx="4360489" cy="230832"/>
          </a:xfrm>
          <a:prstGeom prst="rect">
            <a:avLst/>
          </a:prstGeom>
          <a:noFill/>
        </p:spPr>
        <p:txBody>
          <a:bodyPr wrap="none" rtlCol="0">
            <a:spAutoFit/>
          </a:bodyPr>
          <a:lstStyle/>
          <a:p>
            <a:r>
              <a:rPr lang="en-AU" sz="900" dirty="0" smtClean="0"/>
              <a:t>Image source: http</a:t>
            </a:r>
            <a:r>
              <a:rPr lang="en-AU" sz="900" dirty="0"/>
              <a:t>://k12educationsystem.com/education-system-in-different-countries/</a:t>
            </a:r>
          </a:p>
        </p:txBody>
      </p:sp>
      <p:sp>
        <p:nvSpPr>
          <p:cNvPr id="4" name="TextBox 3"/>
          <p:cNvSpPr txBox="1"/>
          <p:nvPr/>
        </p:nvSpPr>
        <p:spPr>
          <a:xfrm>
            <a:off x="5246164" y="890953"/>
            <a:ext cx="3467530" cy="830997"/>
          </a:xfrm>
          <a:prstGeom prst="rect">
            <a:avLst/>
          </a:prstGeom>
          <a:noFill/>
        </p:spPr>
        <p:txBody>
          <a:bodyPr wrap="square" rtlCol="0">
            <a:spAutoFit/>
          </a:bodyPr>
          <a:lstStyle/>
          <a:p>
            <a:r>
              <a:rPr lang="en-AU" sz="2400" dirty="0" smtClean="0"/>
              <a:t>Spaceship earth is in trouble. </a:t>
            </a:r>
            <a:endParaRPr lang="en-AU" sz="2400" dirty="0"/>
          </a:p>
        </p:txBody>
      </p:sp>
      <p:sp>
        <p:nvSpPr>
          <p:cNvPr id="5" name="Rectangle 1"/>
          <p:cNvSpPr>
            <a:spLocks noChangeArrowheads="1"/>
          </p:cNvSpPr>
          <p:nvPr/>
        </p:nvSpPr>
        <p:spPr bwMode="auto">
          <a:xfrm>
            <a:off x="233083" y="5044684"/>
            <a:ext cx="1192306" cy="1138773"/>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4400" b="1" i="0" u="none" strike="noStrike" cap="none" normalizeH="0" baseline="0" dirty="0" smtClean="0">
                <a:ln>
                  <a:noFill/>
                </a:ln>
                <a:latin typeface="inherit"/>
                <a:cs typeface="Arial" pitchFamily="34" charset="0"/>
              </a:rPr>
              <a:t>危机</a:t>
            </a:r>
            <a:endParaRPr kumimoji="0" lang="zh-CN" altLang="en-US" sz="4400" b="1" i="0" u="none" strike="noStrike" cap="none" normalizeH="0" baseline="0" dirty="0" smtClean="0">
              <a:ln>
                <a:noFill/>
              </a:ln>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000" b="0" i="0" u="none" strike="noStrike" cap="none" normalizeH="0" baseline="0" dirty="0" err="1" smtClean="0">
                <a:ln>
                  <a:noFill/>
                </a:ln>
                <a:latin typeface="inherit"/>
                <a:cs typeface="Arial" pitchFamily="34" charset="0"/>
              </a:rPr>
              <a:t>Wéijī</a:t>
            </a:r>
            <a:endParaRPr kumimoji="0" lang="en-US" altLang="zh-CN" sz="3000" b="0" i="0" u="none" strike="noStrike" cap="none" normalizeH="0" baseline="0" dirty="0" smtClean="0">
              <a:ln>
                <a:noFill/>
              </a:ln>
              <a:cs typeface="Arial" pitchFamily="34" charset="0"/>
            </a:endParaRPr>
          </a:p>
        </p:txBody>
      </p:sp>
      <p:sp>
        <p:nvSpPr>
          <p:cNvPr id="10" name="TextBox 9"/>
          <p:cNvSpPr txBox="1"/>
          <p:nvPr/>
        </p:nvSpPr>
        <p:spPr>
          <a:xfrm>
            <a:off x="5707715" y="4464425"/>
            <a:ext cx="2796989" cy="830997"/>
          </a:xfrm>
          <a:prstGeom prst="rect">
            <a:avLst/>
          </a:prstGeom>
          <a:noFill/>
        </p:spPr>
        <p:txBody>
          <a:bodyPr wrap="square" rtlCol="0">
            <a:spAutoFit/>
          </a:bodyPr>
          <a:lstStyle/>
          <a:p>
            <a:r>
              <a:rPr lang="en-AU" sz="2400" dirty="0" smtClean="0"/>
              <a:t>and invent a more sustainable future!</a:t>
            </a:r>
            <a:endParaRPr lang="en-AU" sz="2400" dirty="0"/>
          </a:p>
        </p:txBody>
      </p:sp>
      <p:sp>
        <p:nvSpPr>
          <p:cNvPr id="11" name="Rectangle 10"/>
          <p:cNvSpPr/>
          <p:nvPr/>
        </p:nvSpPr>
        <p:spPr>
          <a:xfrm>
            <a:off x="6097678" y="1782378"/>
            <a:ext cx="2407026" cy="1569660"/>
          </a:xfrm>
          <a:prstGeom prst="rect">
            <a:avLst/>
          </a:prstGeom>
        </p:spPr>
        <p:txBody>
          <a:bodyPr wrap="square">
            <a:spAutoFit/>
          </a:bodyPr>
          <a:lstStyle/>
          <a:p>
            <a:r>
              <a:rPr lang="en-AU" sz="2400" dirty="0"/>
              <a:t>We must have better plan as the one we have is not working</a:t>
            </a:r>
          </a:p>
        </p:txBody>
      </p:sp>
    </p:spTree>
    <p:extLst>
      <p:ext uri="{BB962C8B-B14F-4D97-AF65-F5344CB8AC3E}">
        <p14:creationId xmlns:p14="http://schemas.microsoft.com/office/powerpoint/2010/main" val="12356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err="1"/>
              <a:t>Syncarb</a:t>
            </a:r>
            <a:r>
              <a:rPr lang="en-AU" sz="4000" dirty="0"/>
              <a:t> - </a:t>
            </a:r>
            <a:r>
              <a:rPr lang="en-US" sz="4000" dirty="0" smtClean="0"/>
              <a:t>Adding Values to Wastes</a:t>
            </a:r>
            <a:endParaRPr lang="en-AU" sz="4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TextBox 2"/>
          <p:cNvSpPr txBox="1"/>
          <p:nvPr/>
        </p:nvSpPr>
        <p:spPr>
          <a:xfrm>
            <a:off x="668213" y="664381"/>
            <a:ext cx="7913077"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the first stage outputs from </a:t>
            </a:r>
            <a:r>
              <a:rPr lang="en-US" dirty="0" err="1" smtClean="0"/>
              <a:t>Syncarb</a:t>
            </a:r>
            <a:r>
              <a:rPr lang="en-US" dirty="0" smtClean="0"/>
              <a:t> are commodities such as calcium and magnesium carbonates, sodium bicarbonates (?), gypsum etc.</a:t>
            </a:r>
          </a:p>
          <a:p>
            <a:pPr marL="342900" indent="-342900">
              <a:buFont typeface="Arial" panose="020B0604020202020204" pitchFamily="34" charset="0"/>
              <a:buChar char="•"/>
            </a:pPr>
            <a:r>
              <a:rPr lang="en-US" dirty="0" smtClean="0"/>
              <a:t>Secondary products include reactive magnesia (</a:t>
            </a:r>
            <a:r>
              <a:rPr lang="en-US" dirty="0" err="1" smtClean="0"/>
              <a:t>rMgO</a:t>
            </a:r>
            <a:r>
              <a:rPr lang="en-US" dirty="0" smtClean="0"/>
              <a:t>) and Tec and Eco - Cements already widely used around the world in the building and construction industries.</a:t>
            </a:r>
          </a:p>
          <a:p>
            <a:pPr marL="342900" indent="-342900">
              <a:buFont typeface="Arial" panose="020B0604020202020204" pitchFamily="34" charset="0"/>
              <a:buChar char="•"/>
            </a:pPr>
            <a:r>
              <a:rPr lang="en-US" dirty="0" smtClean="0"/>
              <a:t>Water produced by the process can be used for irrigation, gardening, showering, washing etc. With secondary processing for drinking water.</a:t>
            </a:r>
          </a:p>
          <a:p>
            <a:pPr marL="342900" indent="-342900">
              <a:buFont typeface="Arial" panose="020B0604020202020204" pitchFamily="34" charset="0"/>
              <a:buChar char="•"/>
            </a:pPr>
            <a:r>
              <a:rPr lang="en-US" dirty="0" smtClean="0"/>
              <a:t>Ammonium chloride hopefully produced by process is mainly used as a nitrogen source in fertilizers. Other than that, it also can be used as a flux for metal coating, an expectorant for cough medicine, a food additive for food industry and so on.</a:t>
            </a:r>
          </a:p>
          <a:p>
            <a:r>
              <a:rPr lang="en-US" dirty="0" smtClean="0"/>
              <a:t>The </a:t>
            </a:r>
            <a:r>
              <a:rPr lang="en-US" dirty="0" err="1" smtClean="0"/>
              <a:t>Syncarb</a:t>
            </a:r>
            <a:r>
              <a:rPr lang="en-US" dirty="0" smtClean="0"/>
              <a:t> process utilizes a variety of </a:t>
            </a:r>
            <a:r>
              <a:rPr lang="en-US" dirty="0"/>
              <a:t>industrial wastes </a:t>
            </a:r>
            <a:r>
              <a:rPr lang="en-US" dirty="0" smtClean="0"/>
              <a:t>and converts them into profitable and widely used materials for construction and for the start of the supply chain in other industries.</a:t>
            </a:r>
            <a:endParaRPr lang="en-AU" dirty="0"/>
          </a:p>
        </p:txBody>
      </p:sp>
      <p:sp>
        <p:nvSpPr>
          <p:cNvPr id="5" name="TextBox 4"/>
          <p:cNvSpPr txBox="1"/>
          <p:nvPr/>
        </p:nvSpPr>
        <p:spPr>
          <a:xfrm>
            <a:off x="773721" y="4688152"/>
            <a:ext cx="7653101" cy="1384995"/>
          </a:xfrm>
          <a:prstGeom prst="rect">
            <a:avLst/>
          </a:prstGeom>
          <a:solidFill>
            <a:srgbClr val="92D050"/>
          </a:solidFill>
          <a:ln w="12700">
            <a:solidFill>
              <a:schemeClr val="accent1">
                <a:shade val="50000"/>
              </a:schemeClr>
            </a:solidFill>
          </a:ln>
        </p:spPr>
        <p:txBody>
          <a:bodyPr wrap="square" rtlCol="0">
            <a:spAutoFit/>
          </a:bodyPr>
          <a:lstStyle/>
          <a:p>
            <a:r>
              <a:rPr lang="en-AU" sz="2800" dirty="0" err="1" smtClean="0"/>
              <a:t>Syncarb</a:t>
            </a:r>
            <a:r>
              <a:rPr lang="en-AU" sz="2800" dirty="0" smtClean="0"/>
              <a:t> reverses the waste output of industrial ecologies that damage the environment by adding value to them as new inputs in the supply chain</a:t>
            </a:r>
            <a:endParaRPr lang="en-AU" sz="2800" dirty="0"/>
          </a:p>
        </p:txBody>
      </p:sp>
    </p:spTree>
    <p:extLst>
      <p:ext uri="{BB962C8B-B14F-4D97-AF65-F5344CB8AC3E}">
        <p14:creationId xmlns:p14="http://schemas.microsoft.com/office/powerpoint/2010/main" val="2579981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err="1" smtClean="0"/>
              <a:t>Syncarb</a:t>
            </a:r>
            <a:r>
              <a:rPr lang="en-AU" dirty="0" smtClean="0"/>
              <a:t> - Adding Values to Wastes</a:t>
            </a:r>
            <a:endParaRPr lang="en-AU" dirty="0"/>
          </a:p>
        </p:txBody>
      </p:sp>
      <p:sp>
        <p:nvSpPr>
          <p:cNvPr id="4" name="Content Placeholder 3"/>
          <p:cNvSpPr>
            <a:spLocks noGrp="1"/>
          </p:cNvSpPr>
          <p:nvPr>
            <p:ph idx="1"/>
          </p:nvPr>
        </p:nvSpPr>
        <p:spPr>
          <a:xfrm>
            <a:off x="566543" y="678444"/>
            <a:ext cx="8164669" cy="4324881"/>
          </a:xfrm>
        </p:spPr>
        <p:txBody>
          <a:bodyPr>
            <a:noAutofit/>
          </a:bodyPr>
          <a:lstStyle/>
          <a:p>
            <a:r>
              <a:rPr lang="en-US" sz="2400" dirty="0"/>
              <a:t>The production of reactive magnesia in the </a:t>
            </a:r>
            <a:r>
              <a:rPr lang="en-US" sz="2400" dirty="0" err="1"/>
              <a:t>Syncarb</a:t>
            </a:r>
            <a:r>
              <a:rPr lang="en-US" sz="2400" dirty="0"/>
              <a:t> process enables </a:t>
            </a:r>
            <a:r>
              <a:rPr lang="en-US" sz="2400" dirty="0" err="1"/>
              <a:t>TecEco</a:t>
            </a:r>
            <a:r>
              <a:rPr lang="en-US" sz="2400" dirty="0"/>
              <a:t> cement technologies </a:t>
            </a:r>
            <a:r>
              <a:rPr lang="en-US" sz="2400" dirty="0" smtClean="0"/>
              <a:t>John Harrison invented </a:t>
            </a:r>
            <a:r>
              <a:rPr lang="en-US" sz="2400" dirty="0"/>
              <a:t>years ago to become viable.</a:t>
            </a:r>
          </a:p>
          <a:p>
            <a:r>
              <a:rPr lang="en-US" sz="2400" dirty="0" smtClean="0"/>
              <a:t>Tec </a:t>
            </a:r>
            <a:r>
              <a:rPr lang="en-US" sz="2400" dirty="0"/>
              <a:t>and Eco Cements are ideal for bonding organic and inorganic wastes to make </a:t>
            </a:r>
            <a:r>
              <a:rPr lang="en-US" sz="2400" dirty="0" smtClean="0"/>
              <a:t>composites and are ideal for </a:t>
            </a:r>
            <a:r>
              <a:rPr lang="en-US" sz="2400" dirty="0"/>
              <a:t>immobilizing and utilizing toxic and hazardous wastes such as fly and bottom ash iron slags, red mud etc.</a:t>
            </a:r>
          </a:p>
          <a:p>
            <a:r>
              <a:rPr lang="en-US" sz="2400" dirty="0"/>
              <a:t> </a:t>
            </a:r>
            <a:r>
              <a:rPr lang="en-US" sz="2400" dirty="0" smtClean="0"/>
              <a:t>The </a:t>
            </a:r>
            <a:r>
              <a:rPr lang="en-US" sz="2400" dirty="0"/>
              <a:t>wastes incorporated which can either be organic or inorganic further enhance the physical and chemical properties of the composite products produced which initially will mostly be for the building and construction industries</a:t>
            </a:r>
            <a:r>
              <a:rPr lang="en-US" sz="2400" dirty="0" smtClean="0"/>
              <a:t>.</a:t>
            </a:r>
            <a:endParaRPr lang="en-AU" sz="24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5" name="TextBox 4"/>
          <p:cNvSpPr txBox="1"/>
          <p:nvPr/>
        </p:nvSpPr>
        <p:spPr>
          <a:xfrm flipH="1">
            <a:off x="792113" y="4977439"/>
            <a:ext cx="8023844" cy="1200329"/>
          </a:xfrm>
          <a:prstGeom prst="rect">
            <a:avLst/>
          </a:prstGeom>
          <a:solidFill>
            <a:srgbClr val="92D050"/>
          </a:solidFill>
          <a:ln w="19050">
            <a:solidFill>
              <a:schemeClr val="tx1"/>
            </a:solidFill>
          </a:ln>
        </p:spPr>
        <p:txBody>
          <a:bodyPr wrap="square" rtlCol="0">
            <a:spAutoFit/>
          </a:bodyPr>
          <a:lstStyle/>
          <a:p>
            <a:r>
              <a:rPr lang="en-AU" sz="2400" dirty="0" smtClean="0"/>
              <a:t>Because it propagates polar bonding magnesium is essential for the manufacture of composites of the future that will utilise a wide range and high volume of wastes in their composition. </a:t>
            </a:r>
            <a:endParaRPr lang="en-AU" sz="2400" dirty="0"/>
          </a:p>
        </p:txBody>
      </p:sp>
    </p:spTree>
    <p:extLst>
      <p:ext uri="{BB962C8B-B14F-4D97-AF65-F5344CB8AC3E}">
        <p14:creationId xmlns:p14="http://schemas.microsoft.com/office/powerpoint/2010/main" val="2509326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err="1" smtClean="0"/>
              <a:t>Syncarb</a:t>
            </a:r>
            <a:r>
              <a:rPr lang="en-AU" dirty="0" smtClean="0"/>
              <a:t> Summary</a:t>
            </a:r>
            <a:endParaRPr lang="en-AU" dirty="0"/>
          </a:p>
        </p:txBody>
      </p:sp>
      <p:sp>
        <p:nvSpPr>
          <p:cNvPr id="6" name="Text Placeholder 5"/>
          <p:cNvSpPr>
            <a:spLocks noGrp="1"/>
          </p:cNvSpPr>
          <p:nvPr>
            <p:ph type="body" idx="1"/>
          </p:nvPr>
        </p:nvSpPr>
        <p:spPr>
          <a:xfrm>
            <a:off x="748144" y="675494"/>
            <a:ext cx="4101852" cy="620825"/>
          </a:xfrm>
        </p:spPr>
        <p:txBody>
          <a:bodyPr>
            <a:normAutofit/>
          </a:bodyPr>
          <a:lstStyle/>
          <a:p>
            <a:r>
              <a:rPr lang="en-AU" dirty="0" smtClean="0"/>
              <a:t>Inputs</a:t>
            </a:r>
            <a:endParaRPr lang="en-AU" dirty="0"/>
          </a:p>
        </p:txBody>
      </p:sp>
      <p:sp>
        <p:nvSpPr>
          <p:cNvPr id="7" name="Content Placeholder 6"/>
          <p:cNvSpPr>
            <a:spLocks noGrp="1"/>
          </p:cNvSpPr>
          <p:nvPr>
            <p:ph sz="half" idx="2"/>
          </p:nvPr>
        </p:nvSpPr>
        <p:spPr>
          <a:xfrm>
            <a:off x="748144" y="1276125"/>
            <a:ext cx="3341190" cy="3235504"/>
          </a:xfrm>
        </p:spPr>
        <p:txBody>
          <a:bodyPr>
            <a:normAutofit/>
          </a:bodyPr>
          <a:lstStyle/>
          <a:p>
            <a:pPr marL="0" indent="0">
              <a:buNone/>
            </a:pPr>
            <a:r>
              <a:rPr lang="en-AU" sz="2000" dirty="0" smtClean="0"/>
              <a:t>CO</a:t>
            </a:r>
            <a:r>
              <a:rPr lang="en-AU" sz="2000" baseline="-25000" dirty="0" smtClean="0"/>
              <a:t>2</a:t>
            </a:r>
            <a:r>
              <a:rPr lang="en-AU" sz="2000" dirty="0" smtClean="0"/>
              <a:t/>
            </a:r>
            <a:br>
              <a:rPr lang="en-AU" sz="2000" dirty="0" smtClean="0"/>
            </a:br>
            <a:r>
              <a:rPr lang="en-AU" sz="2000" dirty="0" smtClean="0"/>
              <a:t>Bitterns</a:t>
            </a:r>
            <a:br>
              <a:rPr lang="en-AU" sz="2000" dirty="0" smtClean="0"/>
            </a:br>
            <a:r>
              <a:rPr lang="en-AU" sz="2000" dirty="0" smtClean="0"/>
              <a:t>Waste brines</a:t>
            </a:r>
            <a:br>
              <a:rPr lang="en-AU" sz="2000" dirty="0" smtClean="0"/>
            </a:br>
            <a:r>
              <a:rPr lang="en-AU" sz="2000" dirty="0" smtClean="0"/>
              <a:t>Oil process water</a:t>
            </a:r>
            <a:br>
              <a:rPr lang="en-AU" sz="2000" dirty="0" smtClean="0"/>
            </a:br>
            <a:r>
              <a:rPr lang="en-AU" sz="2000" dirty="0" smtClean="0"/>
              <a:t>Gas process water</a:t>
            </a:r>
            <a:br>
              <a:rPr lang="en-AU" sz="2000" dirty="0" smtClean="0"/>
            </a:br>
            <a:r>
              <a:rPr lang="en-AU" sz="2000" dirty="0" smtClean="0"/>
              <a:t>Coal water</a:t>
            </a:r>
            <a:br>
              <a:rPr lang="en-AU" sz="2000" dirty="0" smtClean="0"/>
            </a:br>
            <a:r>
              <a:rPr lang="en-AU" sz="2000" dirty="0" smtClean="0"/>
              <a:t>Coal seam gas water</a:t>
            </a:r>
            <a:br>
              <a:rPr lang="en-AU" sz="2000" dirty="0" smtClean="0"/>
            </a:br>
            <a:r>
              <a:rPr lang="en-AU" sz="2000" dirty="0" smtClean="0"/>
              <a:t>De-</a:t>
            </a:r>
            <a:r>
              <a:rPr lang="en-AU" sz="2000" dirty="0" err="1" smtClean="0"/>
              <a:t>sal</a:t>
            </a:r>
            <a:r>
              <a:rPr lang="en-AU" sz="2000" dirty="0" smtClean="0"/>
              <a:t> waste water</a:t>
            </a:r>
            <a:br>
              <a:rPr lang="en-AU" sz="2000" dirty="0" smtClean="0"/>
            </a:br>
            <a:r>
              <a:rPr lang="en-AU" sz="2000" dirty="0" smtClean="0"/>
              <a:t>etc.</a:t>
            </a:r>
          </a:p>
          <a:p>
            <a:pPr marL="0" indent="0">
              <a:buNone/>
            </a:pPr>
            <a:r>
              <a:rPr lang="en-AU" sz="2000" dirty="0" smtClean="0"/>
              <a:t>NH3</a:t>
            </a:r>
            <a:endParaRPr lang="en-AU" sz="2000" dirty="0"/>
          </a:p>
        </p:txBody>
      </p:sp>
      <p:sp>
        <p:nvSpPr>
          <p:cNvPr id="8" name="Text Placeholder 7"/>
          <p:cNvSpPr>
            <a:spLocks noGrp="1"/>
          </p:cNvSpPr>
          <p:nvPr>
            <p:ph type="body" sz="quarter" idx="3"/>
          </p:nvPr>
        </p:nvSpPr>
        <p:spPr>
          <a:xfrm>
            <a:off x="4645025" y="675494"/>
            <a:ext cx="4103439" cy="620825"/>
          </a:xfrm>
        </p:spPr>
        <p:txBody>
          <a:bodyPr>
            <a:normAutofit/>
          </a:bodyPr>
          <a:lstStyle/>
          <a:p>
            <a:r>
              <a:rPr lang="en-AU" dirty="0" smtClean="0"/>
              <a:t>Outputs</a:t>
            </a:r>
            <a:endParaRPr lang="en-AU" dirty="0"/>
          </a:p>
        </p:txBody>
      </p:sp>
      <p:sp>
        <p:nvSpPr>
          <p:cNvPr id="9" name="Content Placeholder 8"/>
          <p:cNvSpPr>
            <a:spLocks noGrp="1"/>
          </p:cNvSpPr>
          <p:nvPr>
            <p:ph sz="quarter" idx="4"/>
          </p:nvPr>
        </p:nvSpPr>
        <p:spPr>
          <a:xfrm>
            <a:off x="4645024" y="1276125"/>
            <a:ext cx="3955511" cy="2890448"/>
          </a:xfrm>
        </p:spPr>
        <p:txBody>
          <a:bodyPr/>
          <a:lstStyle/>
          <a:p>
            <a:pPr marL="0" indent="0">
              <a:buNone/>
            </a:pPr>
            <a:r>
              <a:rPr lang="en-AU" sz="2000" dirty="0" smtClean="0"/>
              <a:t>Mg Carbonates =&gt; </a:t>
            </a:r>
            <a:r>
              <a:rPr lang="en-AU" sz="2000" dirty="0" err="1"/>
              <a:t>TecEco</a:t>
            </a:r>
            <a:r>
              <a:rPr lang="en-AU" sz="2000" dirty="0"/>
              <a:t> </a:t>
            </a:r>
            <a:r>
              <a:rPr lang="en-AU" sz="2000" dirty="0" smtClean="0"/>
              <a:t>cements</a:t>
            </a:r>
            <a:br>
              <a:rPr lang="en-AU" sz="2000" dirty="0" smtClean="0"/>
            </a:br>
            <a:r>
              <a:rPr lang="en-AU" sz="2000" dirty="0" smtClean="0"/>
              <a:t>Ca Carbonates</a:t>
            </a:r>
            <a:br>
              <a:rPr lang="en-AU" sz="2000" dirty="0" smtClean="0"/>
            </a:br>
            <a:r>
              <a:rPr lang="en-AU" sz="2000" dirty="0" smtClean="0"/>
              <a:t>Na Carbonates</a:t>
            </a:r>
          </a:p>
          <a:p>
            <a:pPr marL="0" indent="0">
              <a:buNone/>
            </a:pPr>
            <a:r>
              <a:rPr lang="en-AU" sz="2000" dirty="0" smtClean="0"/>
              <a:t>Na Bicarbonates</a:t>
            </a:r>
            <a:br>
              <a:rPr lang="en-AU" sz="2000" dirty="0" smtClean="0"/>
            </a:br>
            <a:r>
              <a:rPr lang="en-AU" sz="2000" dirty="0" smtClean="0"/>
              <a:t>Gypsum</a:t>
            </a:r>
            <a:br>
              <a:rPr lang="en-AU" sz="2000" dirty="0" smtClean="0"/>
            </a:br>
            <a:r>
              <a:rPr lang="en-AU" sz="2000" dirty="0" smtClean="0"/>
              <a:t>Other salts</a:t>
            </a:r>
          </a:p>
          <a:p>
            <a:pPr marL="0" indent="0">
              <a:buNone/>
            </a:pPr>
            <a:r>
              <a:rPr lang="en-AU" sz="2000" dirty="0" err="1"/>
              <a:t>HCl</a:t>
            </a:r>
            <a:r>
              <a:rPr lang="en-AU" sz="2000" dirty="0"/>
              <a:t> or NH4Cl</a:t>
            </a:r>
          </a:p>
          <a:p>
            <a:pPr marL="0" indent="0">
              <a:buNone/>
            </a:pPr>
            <a:r>
              <a:rPr lang="en-AU" sz="2000" dirty="0" smtClean="0"/>
              <a:t>Fresher water =&gt; potable water</a:t>
            </a:r>
          </a:p>
          <a:p>
            <a:endParaRPr lang="en-AU" sz="2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2" name="TextBox 1"/>
          <p:cNvSpPr txBox="1"/>
          <p:nvPr/>
        </p:nvSpPr>
        <p:spPr>
          <a:xfrm>
            <a:off x="577463" y="4684149"/>
            <a:ext cx="8023072" cy="1338828"/>
          </a:xfrm>
          <a:prstGeom prst="rect">
            <a:avLst/>
          </a:prstGeom>
          <a:solidFill>
            <a:srgbClr val="92D050"/>
          </a:solidFill>
          <a:ln w="19050">
            <a:solidFill>
              <a:srgbClr val="000000"/>
            </a:solidFill>
          </a:ln>
        </p:spPr>
        <p:txBody>
          <a:bodyPr wrap="square" rtlCol="0">
            <a:spAutoFit/>
          </a:bodyPr>
          <a:lstStyle/>
          <a:p>
            <a:r>
              <a:rPr lang="en-AU" sz="2700" dirty="0" err="1" smtClean="0"/>
              <a:t>Syncarb</a:t>
            </a:r>
            <a:r>
              <a:rPr lang="en-AU" sz="2700" dirty="0" smtClean="0"/>
              <a:t> is an opportunity for integrated power generators to utilise excess energy to economically solve the CO</a:t>
            </a:r>
            <a:r>
              <a:rPr lang="en-AU" sz="2700" baseline="-25000" dirty="0" smtClean="0"/>
              <a:t>2</a:t>
            </a:r>
            <a:r>
              <a:rPr lang="en-AU" sz="2700" dirty="0" smtClean="0"/>
              <a:t> problem by producing valuable products.</a:t>
            </a:r>
            <a:endParaRPr lang="en-AU" sz="2700" dirty="0"/>
          </a:p>
        </p:txBody>
      </p:sp>
    </p:spTree>
    <p:extLst>
      <p:ext uri="{BB962C8B-B14F-4D97-AF65-F5344CB8AC3E}">
        <p14:creationId xmlns:p14="http://schemas.microsoft.com/office/powerpoint/2010/main" val="3508440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490" y="-1"/>
            <a:ext cx="8497019" cy="612475"/>
          </a:xfrm>
        </p:spPr>
        <p:txBody>
          <a:bodyPr>
            <a:noAutofit/>
          </a:bodyPr>
          <a:lstStyle/>
          <a:p>
            <a:r>
              <a:rPr lang="en-US" sz="3200" dirty="0" smtClean="0"/>
              <a:t>Why the Concrete &amp; Building Materials Industry?</a:t>
            </a:r>
            <a:endParaRPr lang="en-AU" sz="3200" dirty="0"/>
          </a:p>
        </p:txBody>
      </p:sp>
      <p:sp>
        <p:nvSpPr>
          <p:cNvPr id="3" name="TextBox 2"/>
          <p:cNvSpPr txBox="1"/>
          <p:nvPr/>
        </p:nvSpPr>
        <p:spPr>
          <a:xfrm>
            <a:off x="569344" y="4592120"/>
            <a:ext cx="8402128" cy="1754326"/>
          </a:xfrm>
          <a:prstGeom prst="rect">
            <a:avLst/>
          </a:prstGeom>
          <a:noFill/>
        </p:spPr>
        <p:txBody>
          <a:bodyPr wrap="square" rtlCol="0">
            <a:spAutoFit/>
          </a:bodyPr>
          <a:lstStyle/>
          <a:p>
            <a:r>
              <a:rPr lang="en-US" dirty="0" smtClean="0"/>
              <a:t>Cement manufacture is a very energy intensive process and results in the production of large amounts of carbon dioxide. Current world production is around 4.2 billion </a:t>
            </a:r>
            <a:r>
              <a:rPr lang="en-US" dirty="0" err="1" smtClean="0"/>
              <a:t>tonne</a:t>
            </a:r>
            <a:r>
              <a:rPr lang="en-US" dirty="0" smtClean="0"/>
              <a:t>.</a:t>
            </a:r>
            <a:br>
              <a:rPr lang="en-US" dirty="0" smtClean="0"/>
            </a:br>
            <a:endParaRPr lang="en-US" dirty="0" smtClean="0"/>
          </a:p>
          <a:p>
            <a:r>
              <a:rPr lang="en-US" dirty="0" smtClean="0"/>
              <a:t>Aggregates are used in concrete, road making etc. and world production is over 48 billion </a:t>
            </a:r>
            <a:r>
              <a:rPr lang="en-US" dirty="0" err="1" smtClean="0"/>
              <a:t>tonne</a:t>
            </a:r>
            <a:r>
              <a:rPr lang="en-US" dirty="0" smtClean="0"/>
              <a:t>.</a:t>
            </a:r>
          </a:p>
          <a:p>
            <a:r>
              <a:rPr lang="en-AU" sz="900" dirty="0"/>
              <a:t>Source: </a:t>
            </a:r>
            <a:r>
              <a:rPr lang="en-AU" sz="900" dirty="0">
                <a:hlinkClick r:id="rId2"/>
              </a:rPr>
              <a:t>http://www.concreteconstruction.net/aggregates/global-demand-for-construction-aggregates-to-exceed-48-billion-metric-tons-in-2015.aspx</a:t>
            </a:r>
            <a:endParaRPr lang="en-AU" sz="900" dirty="0"/>
          </a:p>
          <a:p>
            <a:r>
              <a:rPr lang="en-AU" sz="900" dirty="0"/>
              <a:t>Other Statistics: U.S. Geological Survey, Mineral Commodity Summaries </a:t>
            </a:r>
            <a:endParaRPr lang="en-US" dirty="0" smtClean="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4"/>
          <p:cNvPicPr>
            <a:picLocks noChangeAspect="1"/>
          </p:cNvPicPr>
          <p:nvPr/>
        </p:nvPicPr>
        <p:blipFill>
          <a:blip r:embed="rId3"/>
          <a:stretch>
            <a:fillRect/>
          </a:stretch>
        </p:blipFill>
        <p:spPr>
          <a:xfrm>
            <a:off x="702733" y="681482"/>
            <a:ext cx="7500988" cy="3679806"/>
          </a:xfrm>
          <a:prstGeom prst="rect">
            <a:avLst/>
          </a:prstGeom>
        </p:spPr>
      </p:pic>
      <p:sp>
        <p:nvSpPr>
          <p:cNvPr id="6" name="TextBox 5"/>
          <p:cNvSpPr txBox="1"/>
          <p:nvPr/>
        </p:nvSpPr>
        <p:spPr>
          <a:xfrm>
            <a:off x="2070427" y="4292280"/>
            <a:ext cx="4931138" cy="230832"/>
          </a:xfrm>
          <a:prstGeom prst="rect">
            <a:avLst/>
          </a:prstGeom>
          <a:noFill/>
        </p:spPr>
        <p:txBody>
          <a:bodyPr wrap="square" rtlCol="0">
            <a:spAutoFit/>
          </a:bodyPr>
          <a:lstStyle/>
          <a:p>
            <a:r>
              <a:rPr lang="en-US" sz="900" dirty="0"/>
              <a:t>Source: http://www.engineeringintro.com/uncategorized/cement-manufacturing-process/</a:t>
            </a:r>
            <a:endParaRPr lang="en-AU" sz="900" dirty="0"/>
          </a:p>
        </p:txBody>
      </p:sp>
    </p:spTree>
    <p:extLst>
      <p:ext uri="{BB962C8B-B14F-4D97-AF65-F5344CB8AC3E}">
        <p14:creationId xmlns:p14="http://schemas.microsoft.com/office/powerpoint/2010/main" val="3849911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Cement and Aggregate in China</a:t>
            </a:r>
            <a:endParaRPr lang="en-AU" dirty="0"/>
          </a:p>
        </p:txBody>
      </p:sp>
      <p:sp>
        <p:nvSpPr>
          <p:cNvPr id="2" name="Footer Placeholder 1"/>
          <p:cNvSpPr>
            <a:spLocks noGrp="1"/>
          </p:cNvSpPr>
          <p:nvPr>
            <p:ph type="ftr" sz="quarter" idx="11"/>
          </p:nvPr>
        </p:nvSpPr>
        <p:spPr>
          <a:xfrm>
            <a:off x="1786570" y="6529025"/>
            <a:ext cx="5688632" cy="268139"/>
          </a:xfrm>
        </p:spPr>
        <p:txBody>
          <a:bodyPr/>
          <a:lstStyle/>
          <a:p>
            <a:r>
              <a:rPr lang="en-AU" dirty="0" smtClean="0"/>
              <a:t>Presentations downloadable from TecEco.com and CarbonSafe.com.  See also GaiaEngineering.com</a:t>
            </a:r>
            <a:endParaRPr lang="en-AU" dirty="0"/>
          </a:p>
        </p:txBody>
      </p:sp>
      <p:pic>
        <p:nvPicPr>
          <p:cNvPr id="6" name="Picture 5"/>
          <p:cNvPicPr>
            <a:picLocks noChangeAspect="1"/>
          </p:cNvPicPr>
          <p:nvPr/>
        </p:nvPicPr>
        <p:blipFill>
          <a:blip r:embed="rId2"/>
          <a:stretch>
            <a:fillRect/>
          </a:stretch>
        </p:blipFill>
        <p:spPr>
          <a:xfrm>
            <a:off x="4863972" y="1597648"/>
            <a:ext cx="3897655" cy="3280765"/>
          </a:xfrm>
          <a:prstGeom prst="rect">
            <a:avLst/>
          </a:prstGeom>
        </p:spPr>
      </p:pic>
      <p:pic>
        <p:nvPicPr>
          <p:cNvPr id="7" name="Picture 6"/>
          <p:cNvPicPr>
            <a:picLocks noChangeAspect="1"/>
          </p:cNvPicPr>
          <p:nvPr/>
        </p:nvPicPr>
        <p:blipFill>
          <a:blip r:embed="rId3"/>
          <a:stretch>
            <a:fillRect/>
          </a:stretch>
        </p:blipFill>
        <p:spPr>
          <a:xfrm>
            <a:off x="675237" y="1724958"/>
            <a:ext cx="4838933" cy="3212895"/>
          </a:xfrm>
          <a:prstGeom prst="rect">
            <a:avLst/>
          </a:prstGeom>
        </p:spPr>
      </p:pic>
      <p:sp>
        <p:nvSpPr>
          <p:cNvPr id="10" name="TextBox 9"/>
          <p:cNvSpPr txBox="1"/>
          <p:nvPr/>
        </p:nvSpPr>
        <p:spPr>
          <a:xfrm>
            <a:off x="2558078" y="4791495"/>
            <a:ext cx="723628" cy="369332"/>
          </a:xfrm>
          <a:prstGeom prst="rect">
            <a:avLst/>
          </a:prstGeom>
          <a:noFill/>
        </p:spPr>
        <p:txBody>
          <a:bodyPr wrap="square" rtlCol="0">
            <a:spAutoFit/>
          </a:bodyPr>
          <a:lstStyle/>
          <a:p>
            <a:r>
              <a:rPr lang="en-US" dirty="0" smtClean="0"/>
              <a:t>2010</a:t>
            </a:r>
            <a:endParaRPr lang="en-AU" dirty="0"/>
          </a:p>
        </p:txBody>
      </p:sp>
      <p:sp>
        <p:nvSpPr>
          <p:cNvPr id="11" name="TextBox 10"/>
          <p:cNvSpPr txBox="1"/>
          <p:nvPr/>
        </p:nvSpPr>
        <p:spPr>
          <a:xfrm>
            <a:off x="6812799" y="4753187"/>
            <a:ext cx="723628" cy="369332"/>
          </a:xfrm>
          <a:prstGeom prst="rect">
            <a:avLst/>
          </a:prstGeom>
          <a:noFill/>
        </p:spPr>
        <p:txBody>
          <a:bodyPr wrap="square" rtlCol="0">
            <a:spAutoFit/>
          </a:bodyPr>
          <a:lstStyle/>
          <a:p>
            <a:r>
              <a:rPr lang="en-US" dirty="0" smtClean="0"/>
              <a:t>2013</a:t>
            </a:r>
            <a:endParaRPr lang="en-AU" dirty="0"/>
          </a:p>
        </p:txBody>
      </p:sp>
      <p:sp>
        <p:nvSpPr>
          <p:cNvPr id="12" name="TextBox 11"/>
          <p:cNvSpPr txBox="1"/>
          <p:nvPr/>
        </p:nvSpPr>
        <p:spPr>
          <a:xfrm>
            <a:off x="1115616" y="891877"/>
            <a:ext cx="6840760" cy="646331"/>
          </a:xfrm>
          <a:prstGeom prst="rect">
            <a:avLst/>
          </a:prstGeom>
          <a:noFill/>
        </p:spPr>
        <p:txBody>
          <a:bodyPr wrap="square" rtlCol="0">
            <a:spAutoFit/>
          </a:bodyPr>
          <a:lstStyle/>
          <a:p>
            <a:r>
              <a:rPr lang="en-US" dirty="0" smtClean="0"/>
              <a:t>China has the largest cement production of any country in the world. The number is still growing, due to economic and population growth.</a:t>
            </a:r>
            <a:endParaRPr lang="en-AU" dirty="0"/>
          </a:p>
        </p:txBody>
      </p:sp>
      <p:sp>
        <p:nvSpPr>
          <p:cNvPr id="13" name="TextBox 12"/>
          <p:cNvSpPr txBox="1"/>
          <p:nvPr/>
        </p:nvSpPr>
        <p:spPr>
          <a:xfrm>
            <a:off x="1786570" y="5122519"/>
            <a:ext cx="5274096" cy="507831"/>
          </a:xfrm>
          <a:prstGeom prst="rect">
            <a:avLst/>
          </a:prstGeom>
          <a:noFill/>
        </p:spPr>
        <p:txBody>
          <a:bodyPr wrap="square" rtlCol="0">
            <a:spAutoFit/>
          </a:bodyPr>
          <a:lstStyle/>
          <a:p>
            <a:r>
              <a:rPr lang="en-US" sz="900" dirty="0" smtClean="0"/>
              <a:t>Source: British Geological Survey, Mineral Profile, Cement Raw Materials, November 2005. </a:t>
            </a:r>
          </a:p>
          <a:p>
            <a:r>
              <a:rPr lang="en-US" sz="900" dirty="0" err="1" smtClean="0"/>
              <a:t>Najabat</a:t>
            </a:r>
            <a:r>
              <a:rPr lang="en-US" sz="900" dirty="0" smtClean="0"/>
              <a:t> Ali, The Greenhouse Gas Emissions Produced by Cement Production and Its Impact on Environment: A Review of Global Cement Processing, 2015.</a:t>
            </a:r>
            <a:endParaRPr lang="en-AU" sz="900" dirty="0"/>
          </a:p>
        </p:txBody>
      </p:sp>
      <p:sp>
        <p:nvSpPr>
          <p:cNvPr id="14" name="TextBox 13"/>
          <p:cNvSpPr txBox="1"/>
          <p:nvPr/>
        </p:nvSpPr>
        <p:spPr>
          <a:xfrm>
            <a:off x="974785" y="5638588"/>
            <a:ext cx="7220309" cy="646331"/>
          </a:xfrm>
          <a:prstGeom prst="rect">
            <a:avLst/>
          </a:prstGeom>
          <a:noFill/>
        </p:spPr>
        <p:txBody>
          <a:bodyPr wrap="square" rtlCol="0">
            <a:spAutoFit/>
          </a:bodyPr>
          <a:lstStyle/>
          <a:p>
            <a:r>
              <a:rPr lang="en-AU" dirty="0" smtClean="0"/>
              <a:t>Aggregates are unknown but a similar story to the above. The world market is 48 billion tonne. In China it is probably more than 25 billion tonne </a:t>
            </a:r>
            <a:endParaRPr lang="en-AU" dirty="0"/>
          </a:p>
        </p:txBody>
      </p:sp>
    </p:spTree>
    <p:extLst>
      <p:ext uri="{BB962C8B-B14F-4D97-AF65-F5344CB8AC3E}">
        <p14:creationId xmlns:p14="http://schemas.microsoft.com/office/powerpoint/2010/main" val="270019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049" y="0"/>
            <a:ext cx="8707008" cy="908720"/>
          </a:xfrm>
        </p:spPr>
        <p:txBody>
          <a:bodyPr/>
          <a:lstStyle/>
          <a:p>
            <a:r>
              <a:rPr lang="en-AU" sz="4000" dirty="0" err="1" smtClean="0"/>
              <a:t>TecEco</a:t>
            </a:r>
            <a:r>
              <a:rPr lang="en-AU" sz="4000" dirty="0" smtClean="0"/>
              <a:t>-Cements</a:t>
            </a:r>
            <a:endParaRPr lang="en-AU" sz="4000" dirty="0"/>
          </a:p>
        </p:txBody>
      </p:sp>
      <p:sp>
        <p:nvSpPr>
          <p:cNvPr id="3" name="Content Placeholder 2"/>
          <p:cNvSpPr>
            <a:spLocks noGrp="1"/>
          </p:cNvSpPr>
          <p:nvPr>
            <p:ph idx="1"/>
          </p:nvPr>
        </p:nvSpPr>
        <p:spPr>
          <a:xfrm>
            <a:off x="479753" y="1052736"/>
            <a:ext cx="8229600" cy="5184576"/>
          </a:xfrm>
        </p:spPr>
        <p:txBody>
          <a:bodyPr>
            <a:normAutofit/>
          </a:bodyPr>
          <a:lstStyle/>
          <a:p>
            <a:pPr>
              <a:lnSpc>
                <a:spcPct val="80000"/>
              </a:lnSpc>
            </a:pPr>
            <a:r>
              <a:rPr lang="en-US" sz="1800" dirty="0" smtClean="0"/>
              <a:t>Tec-Cements (5-20% MgO, 80-95% OPC)</a:t>
            </a:r>
          </a:p>
          <a:p>
            <a:pPr>
              <a:lnSpc>
                <a:spcPct val="80000"/>
              </a:lnSpc>
              <a:buFont typeface="Calibri" panose="020F0502020204030204" pitchFamily="34" charset="0"/>
              <a:buChar char="ꟷ"/>
            </a:pPr>
            <a:r>
              <a:rPr lang="en-AU" sz="1800" dirty="0" smtClean="0"/>
              <a:t>contain more Portland cement than reactive magnesia. Reactive magnesia hydrates in the same rate order as Portland cement forming Brucite which uses up excess water reducing the </a:t>
            </a:r>
            <a:r>
              <a:rPr lang="en-US" sz="1800" dirty="0" smtClean="0"/>
              <a:t>voids:paste </a:t>
            </a:r>
            <a:r>
              <a:rPr lang="en-AU" sz="1800" dirty="0" smtClean="0"/>
              <a:t>ratio, increasing density and possibly raising the short term pH</a:t>
            </a:r>
            <a:r>
              <a:rPr lang="en-US" sz="1800" dirty="0" smtClean="0"/>
              <a:t>.</a:t>
            </a:r>
          </a:p>
          <a:p>
            <a:pPr>
              <a:lnSpc>
                <a:spcPct val="80000"/>
              </a:lnSpc>
              <a:buFont typeface="Calibri" panose="020F0502020204030204" pitchFamily="34" charset="0"/>
              <a:buChar char="ꟷ"/>
            </a:pPr>
            <a:r>
              <a:rPr lang="en-US" sz="1800" dirty="0" smtClean="0"/>
              <a:t>Reactions </a:t>
            </a:r>
            <a:r>
              <a:rPr lang="en-AU" sz="1800" dirty="0" smtClean="0"/>
              <a:t>with pozzolans</a:t>
            </a:r>
            <a:r>
              <a:rPr lang="en-US" sz="1800" dirty="0" smtClean="0"/>
              <a:t> are more affective</a:t>
            </a:r>
            <a:r>
              <a:rPr lang="en-AU" sz="1800" dirty="0" smtClean="0"/>
              <a:t>. After much of the Portlandite has been consumed Brucite tends to control the long term pH which is lower and due to it’s low solubility, mobility and reactivity results in greater durability.</a:t>
            </a:r>
          </a:p>
          <a:p>
            <a:pPr>
              <a:lnSpc>
                <a:spcPct val="80000"/>
              </a:lnSpc>
              <a:buFont typeface="Calibri" panose="020F0502020204030204" pitchFamily="34" charset="0"/>
              <a:buChar char="ꟷ"/>
            </a:pPr>
            <a:r>
              <a:rPr lang="en-AU" sz="1800" dirty="0" smtClean="0"/>
              <a:t>Other benefits include improvements in density, strength and rheology, reduced permeability and shrinkage and the use of a wider range of aggregates many of which are potentially wastes without reaction problems.</a:t>
            </a:r>
          </a:p>
          <a:p>
            <a:pPr>
              <a:lnSpc>
                <a:spcPct val="80000"/>
              </a:lnSpc>
            </a:pPr>
            <a:r>
              <a:rPr lang="en-US" sz="1800" dirty="0" smtClean="0"/>
              <a:t>Eco-Cements</a:t>
            </a:r>
            <a:endParaRPr lang="en-AU" sz="1800" dirty="0"/>
          </a:p>
          <a:p>
            <a:pPr>
              <a:lnSpc>
                <a:spcPct val="80000"/>
              </a:lnSpc>
              <a:buFont typeface="Calibri" panose="020F0502020204030204" pitchFamily="34" charset="0"/>
              <a:buChar char="ꟷ"/>
            </a:pPr>
            <a:r>
              <a:rPr lang="en-AU" sz="1800" dirty="0" smtClean="0"/>
              <a:t>Eco-Cements are blends of one or more hydraulic cements and relatively high proportions of reactive magnesia with or without pozzolans and supplementary cementitious additions. They will only carbonate in gas permeable substrates forming strong fibrous minerals such as lansfordite and nesquehonite. Water vapour and CO</a:t>
            </a:r>
            <a:r>
              <a:rPr lang="en-AU" sz="1800" baseline="-25000" dirty="0" smtClean="0"/>
              <a:t>2</a:t>
            </a:r>
            <a:r>
              <a:rPr lang="en-AU" sz="1800" dirty="0" smtClean="0"/>
              <a:t> must be available  for carbonation to ensue.</a:t>
            </a:r>
          </a:p>
          <a:p>
            <a:pPr>
              <a:lnSpc>
                <a:spcPct val="80000"/>
              </a:lnSpc>
              <a:buFont typeface="Calibri" panose="020F0502020204030204" pitchFamily="34" charset="0"/>
              <a:buChar char="ꟷ"/>
            </a:pPr>
            <a:r>
              <a:rPr lang="en-AU" sz="1800" dirty="0" smtClean="0"/>
              <a:t>Eco-Cements </a:t>
            </a:r>
            <a:r>
              <a:rPr lang="en-AU" sz="1800" dirty="0"/>
              <a:t>can be used in a wide range of products from foamed concretes to bricks, blocks and pavers, mortars renders, grouts and pervious concretes such as our own permeacocrete. Somewhere in the vicinity of the Pareto proportion (80%) of conventional concretes could be replaced by Eco-Cement.</a:t>
            </a:r>
          </a:p>
          <a:p>
            <a:pPr lvl="1">
              <a:lnSpc>
                <a:spcPct val="80000"/>
              </a:lnSpc>
            </a:pPr>
            <a:endParaRPr lang="en-US" sz="1800" dirty="0" smtClean="0"/>
          </a:p>
          <a:p>
            <a:pPr marL="0" indent="0">
              <a:buNone/>
            </a:pPr>
            <a:endParaRPr lang="en-AU" sz="2100" dirty="0" smtClean="0"/>
          </a:p>
          <a:p>
            <a:pPr marL="0" indent="0">
              <a:buNone/>
            </a:pPr>
            <a:endParaRPr lang="en-AU" sz="2100" dirty="0"/>
          </a:p>
          <a:p>
            <a:pPr marL="0" indent="0">
              <a:buNone/>
            </a:pPr>
            <a:endParaRPr lang="en-AU" dirty="0"/>
          </a:p>
        </p:txBody>
      </p:sp>
      <p:sp>
        <p:nvSpPr>
          <p:cNvPr id="2" name="Footer Placeholder 1"/>
          <p:cNvSpPr>
            <a:spLocks noGrp="1"/>
          </p:cNvSpPr>
          <p:nvPr>
            <p:ph type="ftr" sz="quarter" idx="11"/>
          </p:nvPr>
        </p:nvSpPr>
        <p:spPr/>
        <p:txBody>
          <a:bodyPr/>
          <a:lstStyle/>
          <a:p>
            <a:r>
              <a:rPr lang="en-AU" smtClean="0"/>
              <a:t>Presentations downloadable from TecEco.com and CarbonSafe.com.  See also GaiaEngineering.com</a:t>
            </a:r>
            <a:endParaRPr lang="en-AU"/>
          </a:p>
        </p:txBody>
      </p:sp>
    </p:spTree>
    <p:extLst>
      <p:ext uri="{BB962C8B-B14F-4D97-AF65-F5344CB8AC3E}">
        <p14:creationId xmlns:p14="http://schemas.microsoft.com/office/powerpoint/2010/main" val="29884477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52" descr="Buil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065611"/>
            <a:ext cx="11239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60400" y="-5650"/>
            <a:ext cx="7772400" cy="878608"/>
          </a:xfrm>
        </p:spPr>
        <p:txBody>
          <a:bodyPr>
            <a:normAutofit/>
          </a:bodyPr>
          <a:lstStyle/>
          <a:p>
            <a:r>
              <a:rPr lang="en-US" sz="4000" dirty="0" smtClean="0"/>
              <a:t>Gaia Engineering</a:t>
            </a:r>
            <a:endParaRPr lang="en-AU" sz="4000"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5" name="Picture 2" descr="Buildings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4149749"/>
            <a:ext cx="1619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p:cNvSpPr>
            <a:spLocks noChangeArrowheads="1"/>
          </p:cNvSpPr>
          <p:nvPr/>
        </p:nvSpPr>
        <p:spPr bwMode="auto">
          <a:xfrm rot="1434319">
            <a:off x="7243763" y="1095399"/>
            <a:ext cx="690562" cy="4344987"/>
          </a:xfrm>
          <a:prstGeom prst="lightningBolt">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7" name="Picture 4" descr="SolarConcentrator30Jan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488" y="5040336"/>
            <a:ext cx="1003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p:cNvSpPr>
            <a:spLocks noChangeArrowheads="1"/>
          </p:cNvSpPr>
          <p:nvPr/>
        </p:nvSpPr>
        <p:spPr bwMode="auto">
          <a:xfrm rot="2263508">
            <a:off x="6808788" y="649311"/>
            <a:ext cx="808037" cy="4914900"/>
          </a:xfrm>
          <a:prstGeom prst="lightningBolt">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9" name="Freeform 8"/>
          <p:cNvSpPr>
            <a:spLocks/>
          </p:cNvSpPr>
          <p:nvPr/>
        </p:nvSpPr>
        <p:spPr bwMode="auto">
          <a:xfrm>
            <a:off x="1625600" y="4767286"/>
            <a:ext cx="4711700" cy="727075"/>
          </a:xfrm>
          <a:custGeom>
            <a:avLst/>
            <a:gdLst>
              <a:gd name="T0" fmla="*/ 2147483647 w 4449"/>
              <a:gd name="T1" fmla="*/ 2147483647 h 1000"/>
              <a:gd name="T2" fmla="*/ 2147483647 w 4449"/>
              <a:gd name="T3" fmla="*/ 2147483647 h 1000"/>
              <a:gd name="T4" fmla="*/ 2147483647 w 4449"/>
              <a:gd name="T5" fmla="*/ 2147483647 h 1000"/>
              <a:gd name="T6" fmla="*/ 2147483647 w 4449"/>
              <a:gd name="T7" fmla="*/ 2147483647 h 1000"/>
              <a:gd name="T8" fmla="*/ 0 w 4449"/>
              <a:gd name="T9" fmla="*/ 2147483647 h 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9" h="1000">
                <a:moveTo>
                  <a:pt x="4449" y="1000"/>
                </a:moveTo>
                <a:cubicBezTo>
                  <a:pt x="4108" y="854"/>
                  <a:pt x="2961" y="257"/>
                  <a:pt x="2404" y="116"/>
                </a:cubicBezTo>
                <a:cubicBezTo>
                  <a:pt x="1885" y="0"/>
                  <a:pt x="1441" y="85"/>
                  <a:pt x="1106" y="153"/>
                </a:cubicBezTo>
                <a:cubicBezTo>
                  <a:pt x="771" y="222"/>
                  <a:pt x="521" y="310"/>
                  <a:pt x="337" y="452"/>
                </a:cubicBezTo>
                <a:cubicBezTo>
                  <a:pt x="152" y="594"/>
                  <a:pt x="70" y="735"/>
                  <a:pt x="0" y="810"/>
                </a:cubicBezTo>
              </a:path>
            </a:pathLst>
          </a:custGeom>
          <a:noFill/>
          <a:ln w="63500" cap="flat" cmpd="sng">
            <a:solidFill>
              <a:srgbClr val="FFCC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10" name="Line 9"/>
          <p:cNvSpPr>
            <a:spLocks noChangeShapeType="1"/>
          </p:cNvSpPr>
          <p:nvPr/>
        </p:nvSpPr>
        <p:spPr bwMode="auto">
          <a:xfrm flipV="1">
            <a:off x="8891588" y="4648224"/>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1" name="Line 10"/>
          <p:cNvSpPr>
            <a:spLocks noChangeShapeType="1"/>
          </p:cNvSpPr>
          <p:nvPr/>
        </p:nvSpPr>
        <p:spPr bwMode="auto">
          <a:xfrm flipV="1">
            <a:off x="8166100" y="4183086"/>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2" name="Line 11"/>
          <p:cNvSpPr>
            <a:spLocks noChangeShapeType="1"/>
          </p:cNvSpPr>
          <p:nvPr/>
        </p:nvSpPr>
        <p:spPr bwMode="auto">
          <a:xfrm flipV="1">
            <a:off x="7720013" y="336234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3" name="Line 12"/>
          <p:cNvSpPr>
            <a:spLocks noChangeShapeType="1"/>
          </p:cNvSpPr>
          <p:nvPr/>
        </p:nvSpPr>
        <p:spPr bwMode="auto">
          <a:xfrm flipV="1">
            <a:off x="6437313" y="362269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4" name="Line 13"/>
          <p:cNvSpPr>
            <a:spLocks noChangeShapeType="1"/>
          </p:cNvSpPr>
          <p:nvPr/>
        </p:nvSpPr>
        <p:spPr bwMode="auto">
          <a:xfrm flipV="1">
            <a:off x="5291138" y="4638699"/>
            <a:ext cx="1587"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5" name="Line 14"/>
          <p:cNvSpPr>
            <a:spLocks noChangeShapeType="1"/>
          </p:cNvSpPr>
          <p:nvPr/>
        </p:nvSpPr>
        <p:spPr bwMode="auto">
          <a:xfrm flipV="1">
            <a:off x="3505200" y="4071961"/>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6" name="Line 15"/>
          <p:cNvSpPr>
            <a:spLocks noChangeShapeType="1"/>
          </p:cNvSpPr>
          <p:nvPr/>
        </p:nvSpPr>
        <p:spPr bwMode="auto">
          <a:xfrm flipV="1">
            <a:off x="2971800" y="4244999"/>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7" name="Line 16"/>
          <p:cNvSpPr>
            <a:spLocks noChangeShapeType="1"/>
          </p:cNvSpPr>
          <p:nvPr/>
        </p:nvSpPr>
        <p:spPr bwMode="auto">
          <a:xfrm flipV="1">
            <a:off x="2108200" y="3832249"/>
            <a:ext cx="1588" cy="25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8" name="Line 17"/>
          <p:cNvSpPr>
            <a:spLocks noChangeShapeType="1"/>
          </p:cNvSpPr>
          <p:nvPr/>
        </p:nvSpPr>
        <p:spPr bwMode="auto">
          <a:xfrm>
            <a:off x="8545513" y="5291161"/>
            <a:ext cx="250825"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19" name="Line 18"/>
          <p:cNvSpPr>
            <a:spLocks noChangeShapeType="1"/>
          </p:cNvSpPr>
          <p:nvPr/>
        </p:nvSpPr>
        <p:spPr bwMode="auto">
          <a:xfrm flipV="1">
            <a:off x="2203450" y="5262586"/>
            <a:ext cx="403225" cy="14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0" name="Line 19"/>
          <p:cNvSpPr>
            <a:spLocks noChangeShapeType="1"/>
          </p:cNvSpPr>
          <p:nvPr/>
        </p:nvSpPr>
        <p:spPr bwMode="auto">
          <a:xfrm flipH="1">
            <a:off x="3506788" y="4100536"/>
            <a:ext cx="42862" cy="2619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1" name="Line 20"/>
          <p:cNvSpPr>
            <a:spLocks noChangeShapeType="1"/>
          </p:cNvSpPr>
          <p:nvPr/>
        </p:nvSpPr>
        <p:spPr bwMode="auto">
          <a:xfrm>
            <a:off x="7964488" y="3998936"/>
            <a:ext cx="225425"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pic>
        <p:nvPicPr>
          <p:cNvPr id="22" name="Picture 21" descr="MCj033179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835" y="416029"/>
            <a:ext cx="1042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2"/>
          <p:cNvSpPr txBox="1">
            <a:spLocks noChangeArrowheads="1"/>
          </p:cNvSpPr>
          <p:nvPr/>
        </p:nvSpPr>
        <p:spPr bwMode="auto">
          <a:xfrm>
            <a:off x="7573963" y="5154636"/>
            <a:ext cx="1382712"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Extraction  Process</a:t>
            </a:r>
          </a:p>
        </p:txBody>
      </p:sp>
      <p:sp>
        <p:nvSpPr>
          <p:cNvPr id="24" name="Text Box 23"/>
          <p:cNvSpPr txBox="1">
            <a:spLocks noChangeArrowheads="1"/>
          </p:cNvSpPr>
          <p:nvPr/>
        </p:nvSpPr>
        <p:spPr bwMode="auto">
          <a:xfrm>
            <a:off x="3257550" y="5849961"/>
            <a:ext cx="12890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400" dirty="0">
                <a:latin typeface="Arial" pitchFamily="34" charset="0"/>
              </a:rPr>
              <a:t>Fossil fuels</a:t>
            </a:r>
          </a:p>
        </p:txBody>
      </p:sp>
      <p:sp>
        <p:nvSpPr>
          <p:cNvPr id="25" name="Text Box 24"/>
          <p:cNvSpPr txBox="1">
            <a:spLocks noChangeArrowheads="1"/>
          </p:cNvSpPr>
          <p:nvPr/>
        </p:nvSpPr>
        <p:spPr bwMode="auto">
          <a:xfrm>
            <a:off x="7580313" y="3470299"/>
            <a:ext cx="1563687"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400" dirty="0">
                <a:latin typeface="Arial" pitchFamily="34" charset="0"/>
              </a:rPr>
              <a:t>Solar or solar derived energy</a:t>
            </a:r>
          </a:p>
        </p:txBody>
      </p:sp>
      <p:pic>
        <p:nvPicPr>
          <p:cNvPr id="26" name="Picture 25" descr="NewKiln30Jan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4363" y="4853011"/>
            <a:ext cx="9525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26"/>
          <p:cNvSpPr>
            <a:spLocks noChangeShapeType="1"/>
          </p:cNvSpPr>
          <p:nvPr/>
        </p:nvSpPr>
        <p:spPr bwMode="auto">
          <a:xfrm flipH="1">
            <a:off x="8337550" y="4670449"/>
            <a:ext cx="31750" cy="809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8" name="Line 27"/>
          <p:cNvSpPr>
            <a:spLocks noChangeShapeType="1"/>
          </p:cNvSpPr>
          <p:nvPr/>
        </p:nvSpPr>
        <p:spPr bwMode="auto">
          <a:xfrm flipH="1" flipV="1">
            <a:off x="8751888" y="5472136"/>
            <a:ext cx="98425" cy="206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pic>
        <p:nvPicPr>
          <p:cNvPr id="29"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4783161"/>
            <a:ext cx="8382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a:spLocks noChangeArrowheads="1"/>
          </p:cNvSpPr>
          <p:nvPr/>
        </p:nvSpPr>
        <p:spPr bwMode="auto">
          <a:xfrm>
            <a:off x="4000500" y="6129361"/>
            <a:ext cx="1763713" cy="207963"/>
          </a:xfrm>
          <a:prstGeom prst="ellipse">
            <a:avLst/>
          </a:prstGeom>
          <a:solidFill>
            <a:srgbClr val="808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p>
            <a:pPr algn="ctr" defTabSz="1279525"/>
            <a:r>
              <a:rPr lang="en-AU" dirty="0">
                <a:latin typeface="Arial" pitchFamily="34" charset="0"/>
              </a:rPr>
              <a:t>Oil</a:t>
            </a:r>
            <a:endParaRPr lang="en-US" dirty="0">
              <a:latin typeface="Arial" pitchFamily="34" charset="0"/>
            </a:endParaRPr>
          </a:p>
        </p:txBody>
      </p:sp>
      <p:pic>
        <p:nvPicPr>
          <p:cNvPr id="31" name="Picture 30" descr="MCj0197503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5038" y="5302274"/>
            <a:ext cx="36988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1"/>
          <p:cNvSpPr>
            <a:spLocks noChangeShapeType="1"/>
          </p:cNvSpPr>
          <p:nvPr/>
        </p:nvSpPr>
        <p:spPr bwMode="auto">
          <a:xfrm flipH="1">
            <a:off x="7737475" y="4692674"/>
            <a:ext cx="190500" cy="20796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3" name="Freeform 32"/>
          <p:cNvSpPr>
            <a:spLocks/>
          </p:cNvSpPr>
          <p:nvPr/>
        </p:nvSpPr>
        <p:spPr bwMode="auto">
          <a:xfrm>
            <a:off x="6800850" y="5286399"/>
            <a:ext cx="366713" cy="96837"/>
          </a:xfrm>
          <a:custGeom>
            <a:avLst/>
            <a:gdLst>
              <a:gd name="T0" fmla="*/ 2147483647 w 324"/>
              <a:gd name="T1" fmla="*/ 2147483647 h 134"/>
              <a:gd name="T2" fmla="*/ 2147483647 w 324"/>
              <a:gd name="T3" fmla="*/ 2147483647 h 134"/>
              <a:gd name="T4" fmla="*/ 0 w 324"/>
              <a:gd name="T5" fmla="*/ 2147483647 h 134"/>
              <a:gd name="T6" fmla="*/ 0 60000 65536"/>
              <a:gd name="T7" fmla="*/ 0 60000 65536"/>
              <a:gd name="T8" fmla="*/ 0 60000 65536"/>
            </a:gdLst>
            <a:ahLst/>
            <a:cxnLst>
              <a:cxn ang="T6">
                <a:pos x="T0" y="T1"/>
              </a:cxn>
              <a:cxn ang="T7">
                <a:pos x="T2" y="T3"/>
              </a:cxn>
              <a:cxn ang="T8">
                <a:pos x="T4" y="T5"/>
              </a:cxn>
            </a:cxnLst>
            <a:rect l="0" t="0" r="r" b="b"/>
            <a:pathLst>
              <a:path w="324" h="134">
                <a:moveTo>
                  <a:pt x="324" y="134"/>
                </a:moveTo>
                <a:cubicBezTo>
                  <a:pt x="305" y="116"/>
                  <a:pt x="324" y="64"/>
                  <a:pt x="202" y="32"/>
                </a:cubicBezTo>
                <a:cubicBezTo>
                  <a:pt x="80" y="0"/>
                  <a:pt x="42" y="32"/>
                  <a:pt x="0" y="32"/>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34" name="Picture 33" descr="ConcreteTruckLego20Jan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3975" y="5349899"/>
            <a:ext cx="596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35"/>
          <p:cNvSpPr>
            <a:spLocks noChangeShapeType="1"/>
          </p:cNvSpPr>
          <p:nvPr/>
        </p:nvSpPr>
        <p:spPr bwMode="auto">
          <a:xfrm flipH="1" flipV="1">
            <a:off x="4933950" y="5764236"/>
            <a:ext cx="9525" cy="3302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6" name="Freeform 36"/>
          <p:cNvSpPr>
            <a:spLocks/>
          </p:cNvSpPr>
          <p:nvPr/>
        </p:nvSpPr>
        <p:spPr bwMode="auto">
          <a:xfrm>
            <a:off x="7493000" y="5674648"/>
            <a:ext cx="1682750" cy="663575"/>
          </a:xfrm>
          <a:custGeom>
            <a:avLst/>
            <a:gdLst>
              <a:gd name="T0" fmla="*/ 2147483647 w 1060"/>
              <a:gd name="T1" fmla="*/ 0 h 418"/>
              <a:gd name="T2" fmla="*/ 2147483647 w 1060"/>
              <a:gd name="T3" fmla="*/ 2147483647 h 418"/>
              <a:gd name="T4" fmla="*/ 2147483647 w 1060"/>
              <a:gd name="T5" fmla="*/ 2147483647 h 418"/>
              <a:gd name="T6" fmla="*/ 2147483647 w 1060"/>
              <a:gd name="T7" fmla="*/ 2147483647 h 418"/>
              <a:gd name="T8" fmla="*/ 2147483647 w 1060"/>
              <a:gd name="T9" fmla="*/ 2147483647 h 418"/>
              <a:gd name="T10" fmla="*/ 2147483647 w 1060"/>
              <a:gd name="T11" fmla="*/ 0 h 4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0" h="418">
                <a:moveTo>
                  <a:pt x="32" y="0"/>
                </a:moveTo>
                <a:cubicBezTo>
                  <a:pt x="0" y="24"/>
                  <a:pt x="204" y="156"/>
                  <a:pt x="282" y="189"/>
                </a:cubicBezTo>
                <a:cubicBezTo>
                  <a:pt x="390" y="233"/>
                  <a:pt x="581" y="305"/>
                  <a:pt x="669" y="333"/>
                </a:cubicBezTo>
                <a:cubicBezTo>
                  <a:pt x="798" y="362"/>
                  <a:pt x="990" y="418"/>
                  <a:pt x="1055" y="363"/>
                </a:cubicBezTo>
                <a:cubicBezTo>
                  <a:pt x="1053" y="242"/>
                  <a:pt x="1060" y="125"/>
                  <a:pt x="1060" y="3"/>
                </a:cubicBezTo>
                <a:cubicBezTo>
                  <a:pt x="888" y="3"/>
                  <a:pt x="165" y="0"/>
                  <a:pt x="32" y="0"/>
                </a:cubicBezTo>
                <a:close/>
              </a:path>
            </a:pathLst>
          </a:custGeom>
          <a:solidFill>
            <a:srgbClr val="00CC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pic>
        <p:nvPicPr>
          <p:cNvPr id="37" name="Picture 37" descr="CoalMach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175" y="5245124"/>
            <a:ext cx="8842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38"/>
          <p:cNvSpPr>
            <a:spLocks noChangeShapeType="1"/>
          </p:cNvSpPr>
          <p:nvPr/>
        </p:nvSpPr>
        <p:spPr bwMode="auto">
          <a:xfrm flipH="1" flipV="1">
            <a:off x="7546975" y="5546749"/>
            <a:ext cx="342900" cy="96837"/>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39" name="Text Box 39"/>
          <p:cNvSpPr txBox="1">
            <a:spLocks noChangeArrowheads="1"/>
          </p:cNvSpPr>
          <p:nvPr/>
        </p:nvSpPr>
        <p:spPr bwMode="auto">
          <a:xfrm>
            <a:off x="4029075" y="4605361"/>
            <a:ext cx="1157288"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smtClean="0">
                <a:latin typeface="Arial" pitchFamily="34" charset="0"/>
              </a:rPr>
              <a:t>rMgO</a:t>
            </a:r>
            <a:endParaRPr lang="en-US" sz="1400" dirty="0">
              <a:latin typeface="Arial" pitchFamily="34" charset="0"/>
            </a:endParaRPr>
          </a:p>
        </p:txBody>
      </p:sp>
      <p:grpSp>
        <p:nvGrpSpPr>
          <p:cNvPr id="40" name="Group 40"/>
          <p:cNvGrpSpPr>
            <a:grpSpLocks/>
          </p:cNvGrpSpPr>
          <p:nvPr/>
        </p:nvGrpSpPr>
        <p:grpSpPr bwMode="auto">
          <a:xfrm>
            <a:off x="7737475" y="4021161"/>
            <a:ext cx="1349375" cy="636588"/>
            <a:chOff x="4362" y="1556"/>
            <a:chExt cx="850" cy="401"/>
          </a:xfrm>
        </p:grpSpPr>
        <p:pic>
          <p:nvPicPr>
            <p:cNvPr id="41" name="Picture 41"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42"/>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sp>
        <p:nvSpPr>
          <p:cNvPr id="43" name="Line 43"/>
          <p:cNvSpPr>
            <a:spLocks noChangeShapeType="1"/>
          </p:cNvSpPr>
          <p:nvPr/>
        </p:nvSpPr>
        <p:spPr bwMode="auto">
          <a:xfrm flipH="1">
            <a:off x="942975" y="3570311"/>
            <a:ext cx="6350" cy="47307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44" name="Text Box 44"/>
          <p:cNvSpPr txBox="1">
            <a:spLocks noChangeArrowheads="1"/>
          </p:cNvSpPr>
          <p:nvPr/>
        </p:nvSpPr>
        <p:spPr bwMode="auto">
          <a:xfrm>
            <a:off x="2627313" y="5737249"/>
            <a:ext cx="78263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AU" sz="1200" dirty="0">
                <a:solidFill>
                  <a:schemeClr val="bg1"/>
                </a:solidFill>
                <a:latin typeface="Arial Black" pitchFamily="34" charset="0"/>
              </a:rPr>
              <a:t>Coal</a:t>
            </a:r>
            <a:endParaRPr lang="en-US" sz="1200" dirty="0">
              <a:solidFill>
                <a:schemeClr val="bg1"/>
              </a:solidFill>
              <a:latin typeface="Arial Black" pitchFamily="34" charset="0"/>
            </a:endParaRPr>
          </a:p>
        </p:txBody>
      </p:sp>
      <p:sp>
        <p:nvSpPr>
          <p:cNvPr id="45" name="Freeform 45"/>
          <p:cNvSpPr>
            <a:spLocks/>
          </p:cNvSpPr>
          <p:nvPr/>
        </p:nvSpPr>
        <p:spPr bwMode="auto">
          <a:xfrm>
            <a:off x="3284538" y="4902224"/>
            <a:ext cx="882650" cy="466725"/>
          </a:xfrm>
          <a:custGeom>
            <a:avLst/>
            <a:gdLst>
              <a:gd name="T0" fmla="*/ 2147483647 w 779"/>
              <a:gd name="T1" fmla="*/ 2147483647 h 642"/>
              <a:gd name="T2" fmla="*/ 2147483647 w 779"/>
              <a:gd name="T3" fmla="*/ 2147483647 h 642"/>
              <a:gd name="T4" fmla="*/ 0 w 779"/>
              <a:gd name="T5" fmla="*/ 2147483647 h 642"/>
              <a:gd name="T6" fmla="*/ 0 60000 65536"/>
              <a:gd name="T7" fmla="*/ 0 60000 65536"/>
              <a:gd name="T8" fmla="*/ 0 60000 65536"/>
            </a:gdLst>
            <a:ahLst/>
            <a:cxnLst>
              <a:cxn ang="T6">
                <a:pos x="T0" y="T1"/>
              </a:cxn>
              <a:cxn ang="T7">
                <a:pos x="T2" y="T3"/>
              </a:cxn>
              <a:cxn ang="T8">
                <a:pos x="T4" y="T5"/>
              </a:cxn>
            </a:cxnLst>
            <a:rect l="0" t="0" r="r" b="b"/>
            <a:pathLst>
              <a:path w="779" h="642">
                <a:moveTo>
                  <a:pt x="779" y="642"/>
                </a:moveTo>
                <a:cubicBezTo>
                  <a:pt x="779" y="439"/>
                  <a:pt x="732" y="128"/>
                  <a:pt x="432" y="64"/>
                </a:cubicBezTo>
                <a:cubicBezTo>
                  <a:pt x="132" y="0"/>
                  <a:pt x="45" y="257"/>
                  <a:pt x="0" y="291"/>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46" name="Freeform 46"/>
          <p:cNvSpPr>
            <a:spLocks/>
          </p:cNvSpPr>
          <p:nvPr/>
        </p:nvSpPr>
        <p:spPr bwMode="auto">
          <a:xfrm>
            <a:off x="3965575" y="4995886"/>
            <a:ext cx="800100" cy="298450"/>
          </a:xfrm>
          <a:custGeom>
            <a:avLst/>
            <a:gdLst>
              <a:gd name="T0" fmla="*/ 2147483647 w 705"/>
              <a:gd name="T1" fmla="*/ 2147483647 h 409"/>
              <a:gd name="T2" fmla="*/ 2147483647 w 705"/>
              <a:gd name="T3" fmla="*/ 2147483647 h 409"/>
              <a:gd name="T4" fmla="*/ 0 w 705"/>
              <a:gd name="T5" fmla="*/ 0 h 409"/>
              <a:gd name="T6" fmla="*/ 0 60000 65536"/>
              <a:gd name="T7" fmla="*/ 0 60000 65536"/>
              <a:gd name="T8" fmla="*/ 0 60000 65536"/>
            </a:gdLst>
            <a:ahLst/>
            <a:cxnLst>
              <a:cxn ang="T6">
                <a:pos x="T0" y="T1"/>
              </a:cxn>
              <a:cxn ang="T7">
                <a:pos x="T2" y="T3"/>
              </a:cxn>
              <a:cxn ang="T8">
                <a:pos x="T4" y="T5"/>
              </a:cxn>
            </a:cxnLst>
            <a:rect l="0" t="0" r="r" b="b"/>
            <a:pathLst>
              <a:path w="705" h="409">
                <a:moveTo>
                  <a:pt x="705" y="409"/>
                </a:moveTo>
                <a:cubicBezTo>
                  <a:pt x="651" y="370"/>
                  <a:pt x="500" y="244"/>
                  <a:pt x="382" y="176"/>
                </a:cubicBezTo>
                <a:cubicBezTo>
                  <a:pt x="264" y="108"/>
                  <a:pt x="80" y="37"/>
                  <a:pt x="0" y="0"/>
                </a:cubicBezTo>
              </a:path>
            </a:pathLst>
          </a:custGeom>
          <a:noFill/>
          <a:ln w="508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nvGrpSpPr>
          <p:cNvPr id="47" name="Group 47"/>
          <p:cNvGrpSpPr>
            <a:grpSpLocks/>
          </p:cNvGrpSpPr>
          <p:nvPr/>
        </p:nvGrpSpPr>
        <p:grpSpPr bwMode="auto">
          <a:xfrm>
            <a:off x="4498975" y="3843361"/>
            <a:ext cx="1277938" cy="719138"/>
            <a:chOff x="130" y="2526"/>
            <a:chExt cx="703" cy="537"/>
          </a:xfrm>
        </p:grpSpPr>
        <p:pic>
          <p:nvPicPr>
            <p:cNvPr id="48" name="Picture 48"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 y="2526"/>
              <a:ext cx="65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49"/>
            <p:cNvSpPr txBox="1">
              <a:spLocks noChangeArrowheads="1"/>
            </p:cNvSpPr>
            <p:nvPr/>
          </p:nvSpPr>
          <p:spPr bwMode="auto">
            <a:xfrm>
              <a:off x="327" y="2677"/>
              <a:ext cx="5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200" dirty="0">
                  <a:latin typeface="Arial Unicode MS" pitchFamily="34" charset="-128"/>
                </a:rPr>
                <a:t>CO</a:t>
              </a:r>
              <a:r>
                <a:rPr lang="en-AU" sz="1200" baseline="-25000" dirty="0">
                  <a:latin typeface="Arial Unicode MS" pitchFamily="34" charset="-128"/>
                </a:rPr>
                <a:t>2</a:t>
              </a:r>
              <a:endParaRPr lang="en-US" sz="1200" baseline="-25000" dirty="0">
                <a:latin typeface="Arial Unicode MS" pitchFamily="34" charset="-128"/>
              </a:endParaRPr>
            </a:p>
          </p:txBody>
        </p:sp>
      </p:grpSp>
      <p:sp>
        <p:nvSpPr>
          <p:cNvPr id="50" name="Freeform 50"/>
          <p:cNvSpPr>
            <a:spLocks/>
          </p:cNvSpPr>
          <p:nvPr/>
        </p:nvSpPr>
        <p:spPr bwMode="auto">
          <a:xfrm rot="10800000">
            <a:off x="5192713" y="5051449"/>
            <a:ext cx="1176337" cy="606425"/>
          </a:xfrm>
          <a:custGeom>
            <a:avLst/>
            <a:gdLst>
              <a:gd name="T0" fmla="*/ 2147483647 w 803"/>
              <a:gd name="T1" fmla="*/ 2147483647 h 834"/>
              <a:gd name="T2" fmla="*/ 2147483647 w 803"/>
              <a:gd name="T3" fmla="*/ 2147483647 h 834"/>
              <a:gd name="T4" fmla="*/ 2147483647 w 803"/>
              <a:gd name="T5" fmla="*/ 2147483647 h 834"/>
              <a:gd name="T6" fmla="*/ 2147483647 w 803"/>
              <a:gd name="T7" fmla="*/ 2147483647 h 834"/>
              <a:gd name="T8" fmla="*/ 2147483647 w 803"/>
              <a:gd name="T9" fmla="*/ 2147483647 h 834"/>
              <a:gd name="T10" fmla="*/ 0 w 803"/>
              <a:gd name="T11" fmla="*/ 2147483647 h 8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3" h="834">
                <a:moveTo>
                  <a:pt x="30" y="220"/>
                </a:moveTo>
                <a:cubicBezTo>
                  <a:pt x="98" y="84"/>
                  <a:pt x="212" y="0"/>
                  <a:pt x="409" y="8"/>
                </a:cubicBezTo>
                <a:cubicBezTo>
                  <a:pt x="606" y="16"/>
                  <a:pt x="727" y="160"/>
                  <a:pt x="773" y="281"/>
                </a:cubicBezTo>
                <a:cubicBezTo>
                  <a:pt x="803" y="417"/>
                  <a:pt x="745" y="611"/>
                  <a:pt x="644" y="683"/>
                </a:cubicBezTo>
                <a:cubicBezTo>
                  <a:pt x="543" y="755"/>
                  <a:pt x="409" y="834"/>
                  <a:pt x="220" y="751"/>
                </a:cubicBezTo>
                <a:cubicBezTo>
                  <a:pt x="31" y="668"/>
                  <a:pt x="46" y="553"/>
                  <a:pt x="0" y="501"/>
                </a:cubicBezTo>
              </a:path>
            </a:pathLst>
          </a:custGeom>
          <a:noFill/>
          <a:ln w="50800">
            <a:solidFill>
              <a:srgbClr val="00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51" name="Line 51"/>
          <p:cNvSpPr>
            <a:spLocks noChangeShapeType="1"/>
          </p:cNvSpPr>
          <p:nvPr/>
        </p:nvSpPr>
        <p:spPr bwMode="auto">
          <a:xfrm flipH="1" flipV="1">
            <a:off x="5484813" y="5513411"/>
            <a:ext cx="908050" cy="1588"/>
          </a:xfrm>
          <a:prstGeom prst="line">
            <a:avLst/>
          </a:prstGeom>
          <a:noFill/>
          <a:ln w="508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52" name="Line 53"/>
          <p:cNvSpPr>
            <a:spLocks noChangeShapeType="1"/>
          </p:cNvSpPr>
          <p:nvPr/>
        </p:nvSpPr>
        <p:spPr bwMode="auto">
          <a:xfrm flipH="1" flipV="1">
            <a:off x="1090613" y="5272111"/>
            <a:ext cx="266700" cy="122238"/>
          </a:xfrm>
          <a:prstGeom prst="line">
            <a:avLst/>
          </a:prstGeom>
          <a:noFill/>
          <a:ln w="571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grpSp>
        <p:nvGrpSpPr>
          <p:cNvPr id="53" name="Group 54"/>
          <p:cNvGrpSpPr>
            <a:grpSpLocks/>
          </p:cNvGrpSpPr>
          <p:nvPr/>
        </p:nvGrpSpPr>
        <p:grpSpPr bwMode="auto">
          <a:xfrm>
            <a:off x="217488" y="2909911"/>
            <a:ext cx="1349375" cy="636588"/>
            <a:chOff x="4362" y="1556"/>
            <a:chExt cx="850" cy="401"/>
          </a:xfrm>
        </p:grpSpPr>
        <p:pic>
          <p:nvPicPr>
            <p:cNvPr id="54" name="Picture 55"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6"/>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grpSp>
        <p:nvGrpSpPr>
          <p:cNvPr id="56" name="Group 57"/>
          <p:cNvGrpSpPr>
            <a:grpSpLocks/>
          </p:cNvGrpSpPr>
          <p:nvPr/>
        </p:nvGrpSpPr>
        <p:grpSpPr bwMode="auto">
          <a:xfrm>
            <a:off x="2225675" y="3671911"/>
            <a:ext cx="1349375" cy="636588"/>
            <a:chOff x="4362" y="1556"/>
            <a:chExt cx="850" cy="401"/>
          </a:xfrm>
        </p:grpSpPr>
        <p:pic>
          <p:nvPicPr>
            <p:cNvPr id="57" name="Picture 58" descr="Cl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 y="1556"/>
              <a:ext cx="85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9"/>
            <p:cNvSpPr txBox="1">
              <a:spLocks noChangeArrowheads="1"/>
            </p:cNvSpPr>
            <p:nvPr/>
          </p:nvSpPr>
          <p:spPr bwMode="auto">
            <a:xfrm>
              <a:off x="4697" y="1630"/>
              <a:ext cx="410"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AU" sz="1400" dirty="0">
                  <a:latin typeface="Arial Unicode MS" pitchFamily="34" charset="-128"/>
                </a:rPr>
                <a:t>CO</a:t>
              </a:r>
              <a:r>
                <a:rPr lang="en-AU" sz="1400" baseline="-25000" dirty="0">
                  <a:latin typeface="Arial Unicode MS" pitchFamily="34" charset="-128"/>
                </a:rPr>
                <a:t>2</a:t>
              </a:r>
              <a:endParaRPr lang="en-US" sz="1400" baseline="-25000" dirty="0">
                <a:latin typeface="Arial Unicode MS" pitchFamily="34" charset="-128"/>
              </a:endParaRPr>
            </a:p>
          </p:txBody>
        </p:sp>
      </p:grpSp>
      <p:sp>
        <p:nvSpPr>
          <p:cNvPr id="59" name="Line 60"/>
          <p:cNvSpPr>
            <a:spLocks noChangeShapeType="1"/>
          </p:cNvSpPr>
          <p:nvPr/>
        </p:nvSpPr>
        <p:spPr bwMode="auto">
          <a:xfrm>
            <a:off x="5318125" y="4549799"/>
            <a:ext cx="215900" cy="23177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0" name="Line 61"/>
          <p:cNvSpPr>
            <a:spLocks noChangeShapeType="1"/>
          </p:cNvSpPr>
          <p:nvPr/>
        </p:nvSpPr>
        <p:spPr bwMode="auto">
          <a:xfrm flipV="1">
            <a:off x="2981325" y="4292624"/>
            <a:ext cx="3175" cy="47148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1" name="Text Box 62"/>
          <p:cNvSpPr txBox="1">
            <a:spLocks noChangeArrowheads="1"/>
          </p:cNvSpPr>
          <p:nvPr/>
        </p:nvSpPr>
        <p:spPr bwMode="auto">
          <a:xfrm>
            <a:off x="331238" y="718829"/>
            <a:ext cx="3425792" cy="20313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dirty="0"/>
              <a:t>Inputs:</a:t>
            </a:r>
          </a:p>
          <a:p>
            <a:pPr eaLnBrk="1" hangingPunct="1"/>
            <a:r>
              <a:rPr lang="en-US" dirty="0"/>
              <a:t>Atmospheric or industrial CO</a:t>
            </a:r>
            <a:r>
              <a:rPr lang="en-US" baseline="-25000" dirty="0"/>
              <a:t>2</a:t>
            </a:r>
            <a:r>
              <a:rPr lang="en-US" dirty="0"/>
              <a:t>,</a:t>
            </a:r>
            <a:br>
              <a:rPr lang="en-US" dirty="0"/>
            </a:br>
            <a:r>
              <a:rPr lang="en-US" dirty="0"/>
              <a:t>brines (e.g. de-sal and process waste water, other wastes</a:t>
            </a:r>
          </a:p>
          <a:p>
            <a:pPr eaLnBrk="1" hangingPunct="1"/>
            <a:r>
              <a:rPr lang="en-US" dirty="0"/>
              <a:t>Outputs:</a:t>
            </a:r>
          </a:p>
          <a:p>
            <a:pPr eaLnBrk="1" hangingPunct="1"/>
            <a:r>
              <a:rPr lang="en-US" dirty="0"/>
              <a:t>Carbonate building materials, NH</a:t>
            </a:r>
            <a:r>
              <a:rPr lang="en-US" baseline="-25000" dirty="0"/>
              <a:t>4</a:t>
            </a:r>
            <a:r>
              <a:rPr lang="en-US" dirty="0"/>
              <a:t>Cl, fresher water.</a:t>
            </a:r>
          </a:p>
        </p:txBody>
      </p:sp>
      <p:sp>
        <p:nvSpPr>
          <p:cNvPr id="62" name="Line 63"/>
          <p:cNvSpPr>
            <a:spLocks noChangeShapeType="1"/>
          </p:cNvSpPr>
          <p:nvPr/>
        </p:nvSpPr>
        <p:spPr bwMode="auto">
          <a:xfrm flipH="1" flipV="1">
            <a:off x="222250" y="6070624"/>
            <a:ext cx="214313" cy="952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3" name="Line 64"/>
          <p:cNvSpPr>
            <a:spLocks noChangeShapeType="1"/>
          </p:cNvSpPr>
          <p:nvPr/>
        </p:nvSpPr>
        <p:spPr bwMode="auto">
          <a:xfrm flipH="1" flipV="1">
            <a:off x="219075" y="6259536"/>
            <a:ext cx="214313" cy="9525"/>
          </a:xfrm>
          <a:prstGeom prst="line">
            <a:avLst/>
          </a:prstGeom>
          <a:noFill/>
          <a:ln w="508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4" name="Text Box 65"/>
          <p:cNvSpPr txBox="1">
            <a:spLocks noChangeArrowheads="1"/>
          </p:cNvSpPr>
          <p:nvPr/>
        </p:nvSpPr>
        <p:spPr bwMode="auto">
          <a:xfrm>
            <a:off x="549275" y="5929336"/>
            <a:ext cx="243205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a:t>Carbon or carbon compounds</a:t>
            </a:r>
            <a:br>
              <a:rPr lang="en-US" sz="1200" dirty="0"/>
            </a:br>
            <a:r>
              <a:rPr lang="en-US" sz="1200" dirty="0"/>
              <a:t>Magnesium compounds</a:t>
            </a:r>
          </a:p>
        </p:txBody>
      </p:sp>
      <p:sp>
        <p:nvSpPr>
          <p:cNvPr id="65" name="Text Box 66"/>
          <p:cNvSpPr txBox="1">
            <a:spLocks noChangeArrowheads="1"/>
          </p:cNvSpPr>
          <p:nvPr/>
        </p:nvSpPr>
        <p:spPr bwMode="auto">
          <a:xfrm>
            <a:off x="7964454" y="5626064"/>
            <a:ext cx="1023037"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smtClean="0"/>
              <a:t>1.30 </a:t>
            </a:r>
            <a:r>
              <a:rPr lang="en-US" sz="1200" dirty="0"/>
              <a:t>gm/l Mg</a:t>
            </a:r>
            <a:br>
              <a:rPr lang="en-US" sz="1200" dirty="0"/>
            </a:br>
            <a:r>
              <a:rPr lang="en-US" sz="1200" dirty="0"/>
              <a:t>.412 gm/l Ca</a:t>
            </a:r>
          </a:p>
        </p:txBody>
      </p:sp>
      <p:sp>
        <p:nvSpPr>
          <p:cNvPr id="66" name="Text Box 67"/>
          <p:cNvSpPr txBox="1">
            <a:spLocks noChangeArrowheads="1"/>
          </p:cNvSpPr>
          <p:nvPr/>
        </p:nvSpPr>
        <p:spPr bwMode="auto">
          <a:xfrm>
            <a:off x="3717925" y="1150134"/>
            <a:ext cx="4000500" cy="1323439"/>
          </a:xfrm>
          <a:prstGeom prst="rect">
            <a:avLst/>
          </a:prstGeom>
          <a:solidFill>
            <a:srgbClr val="FFFF99"/>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AU" sz="1600" dirty="0">
                <a:solidFill>
                  <a:srgbClr val="000000"/>
                </a:solidFill>
              </a:rPr>
              <a:t>Gaia Engineering </a:t>
            </a:r>
            <a:r>
              <a:rPr lang="en-AU" sz="1600" dirty="0" smtClean="0">
                <a:solidFill>
                  <a:srgbClr val="000000"/>
                </a:solidFill>
              </a:rPr>
              <a:t>is an industrial ecology that delivers </a:t>
            </a:r>
            <a:r>
              <a:rPr lang="en-AU" sz="1600" dirty="0">
                <a:solidFill>
                  <a:srgbClr val="000000"/>
                </a:solidFill>
              </a:rPr>
              <a:t>profitable outcomes whilst reversing underlying undesirable moleconomic flows from other less </a:t>
            </a:r>
            <a:r>
              <a:rPr lang="en-AU" sz="1600" dirty="0" smtClean="0">
                <a:solidFill>
                  <a:srgbClr val="000000"/>
                </a:solidFill>
              </a:rPr>
              <a:t>sustainable carbon emitting processes.</a:t>
            </a:r>
            <a:endParaRPr lang="en-US" sz="1600" dirty="0">
              <a:solidFill>
                <a:srgbClr val="000000"/>
              </a:solidFill>
            </a:endParaRPr>
          </a:p>
        </p:txBody>
      </p:sp>
      <p:pic>
        <p:nvPicPr>
          <p:cNvPr id="67" name="Picture 68" descr="GreensolsBuildingsBrow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8013" y="5192736"/>
            <a:ext cx="523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Freeform 70"/>
          <p:cNvSpPr>
            <a:spLocks/>
          </p:cNvSpPr>
          <p:nvPr/>
        </p:nvSpPr>
        <p:spPr bwMode="auto">
          <a:xfrm>
            <a:off x="1277938" y="3070249"/>
            <a:ext cx="5907087" cy="2235200"/>
          </a:xfrm>
          <a:custGeom>
            <a:avLst/>
            <a:gdLst>
              <a:gd name="T0" fmla="*/ 2147483647 w 3721"/>
              <a:gd name="T1" fmla="*/ 2147483647 h 1408"/>
              <a:gd name="T2" fmla="*/ 2147483647 w 3721"/>
              <a:gd name="T3" fmla="*/ 2147483647 h 1408"/>
              <a:gd name="T4" fmla="*/ 2147483647 w 3721"/>
              <a:gd name="T5" fmla="*/ 2147483647 h 1408"/>
              <a:gd name="T6" fmla="*/ 2147483647 w 3721"/>
              <a:gd name="T7" fmla="*/ 2147483647 h 1408"/>
              <a:gd name="T8" fmla="*/ 2147483647 w 3721"/>
              <a:gd name="T9" fmla="*/ 2147483647 h 1408"/>
              <a:gd name="T10" fmla="*/ 2147483647 w 3721"/>
              <a:gd name="T11" fmla="*/ 2147483647 h 1408"/>
              <a:gd name="T12" fmla="*/ 0 w 3721"/>
              <a:gd name="T13" fmla="*/ 2147483647 h 1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21" h="1408">
                <a:moveTo>
                  <a:pt x="3721" y="1408"/>
                </a:moveTo>
                <a:cubicBezTo>
                  <a:pt x="3652" y="1283"/>
                  <a:pt x="3471" y="858"/>
                  <a:pt x="3309" y="658"/>
                </a:cubicBezTo>
                <a:cubicBezTo>
                  <a:pt x="3217" y="530"/>
                  <a:pt x="2871" y="265"/>
                  <a:pt x="2752" y="210"/>
                </a:cubicBezTo>
                <a:cubicBezTo>
                  <a:pt x="2633" y="155"/>
                  <a:pt x="2286" y="36"/>
                  <a:pt x="1920" y="18"/>
                </a:cubicBezTo>
                <a:cubicBezTo>
                  <a:pt x="1554" y="0"/>
                  <a:pt x="1257" y="41"/>
                  <a:pt x="1033" y="73"/>
                </a:cubicBezTo>
                <a:cubicBezTo>
                  <a:pt x="809" y="105"/>
                  <a:pt x="539" y="246"/>
                  <a:pt x="411" y="347"/>
                </a:cubicBezTo>
                <a:cubicBezTo>
                  <a:pt x="283" y="448"/>
                  <a:pt x="86" y="673"/>
                  <a:pt x="0" y="759"/>
                </a:cubicBezTo>
              </a:path>
            </a:pathLst>
          </a:custGeom>
          <a:noFill/>
          <a:ln w="63500" cap="flat" cmpd="sng">
            <a:solidFill>
              <a:srgbClr val="FFCC99"/>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69" name="Text Box 71"/>
          <p:cNvSpPr txBox="1">
            <a:spLocks noChangeArrowheads="1"/>
          </p:cNvSpPr>
          <p:nvPr/>
        </p:nvSpPr>
        <p:spPr bwMode="auto">
          <a:xfrm>
            <a:off x="2836863" y="2760686"/>
            <a:ext cx="32559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Carbonate building components</a:t>
            </a:r>
          </a:p>
        </p:txBody>
      </p:sp>
      <p:sp>
        <p:nvSpPr>
          <p:cNvPr id="70" name="Text Box 72"/>
          <p:cNvSpPr txBox="1">
            <a:spLocks noChangeArrowheads="1"/>
          </p:cNvSpPr>
          <p:nvPr/>
        </p:nvSpPr>
        <p:spPr bwMode="auto">
          <a:xfrm>
            <a:off x="1247775" y="4640286"/>
            <a:ext cx="16795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Eco-Cement</a:t>
            </a:r>
          </a:p>
        </p:txBody>
      </p:sp>
      <p:sp>
        <p:nvSpPr>
          <p:cNvPr id="71" name="Text Box 73"/>
          <p:cNvSpPr txBox="1">
            <a:spLocks noChangeArrowheads="1"/>
          </p:cNvSpPr>
          <p:nvPr/>
        </p:nvSpPr>
        <p:spPr bwMode="auto">
          <a:xfrm flipH="1">
            <a:off x="5880100" y="4027511"/>
            <a:ext cx="1420813"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smtClean="0">
                <a:latin typeface="Arial" pitchFamily="34" charset="0"/>
              </a:rPr>
              <a:t>Tec-Kiln</a:t>
            </a:r>
            <a:endParaRPr lang="en-US" sz="1400" dirty="0">
              <a:latin typeface="Arial" pitchFamily="34" charset="0"/>
            </a:endParaRPr>
          </a:p>
        </p:txBody>
      </p:sp>
      <p:sp>
        <p:nvSpPr>
          <p:cNvPr id="72" name="Text Box 74"/>
          <p:cNvSpPr txBox="1">
            <a:spLocks noChangeArrowheads="1"/>
          </p:cNvSpPr>
          <p:nvPr/>
        </p:nvSpPr>
        <p:spPr bwMode="auto">
          <a:xfrm>
            <a:off x="6443663" y="4848249"/>
            <a:ext cx="1757362"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dirty="0">
                <a:latin typeface="Arial" pitchFamily="34" charset="0"/>
              </a:rPr>
              <a:t>MgCO</a:t>
            </a:r>
            <a:r>
              <a:rPr lang="en-US" sz="1400" baseline="-25000" dirty="0">
                <a:latin typeface="Arial" pitchFamily="34" charset="0"/>
              </a:rPr>
              <a:t>3</a:t>
            </a:r>
            <a:r>
              <a:rPr lang="en-US" sz="1400" dirty="0">
                <a:latin typeface="Arial" pitchFamily="34" charset="0"/>
              </a:rPr>
              <a:t>.3H</a:t>
            </a:r>
            <a:r>
              <a:rPr lang="en-US" sz="1400" baseline="-25000" dirty="0">
                <a:latin typeface="Arial" pitchFamily="34" charset="0"/>
              </a:rPr>
              <a:t>2</a:t>
            </a:r>
            <a:r>
              <a:rPr lang="en-US" sz="1400" dirty="0">
                <a:latin typeface="Arial" pitchFamily="34" charset="0"/>
              </a:rPr>
              <a:t>O</a:t>
            </a:r>
            <a:endParaRPr lang="en-US" sz="1400" baseline="-25000" dirty="0">
              <a:latin typeface="Arial" pitchFamily="34" charset="0"/>
            </a:endParaRPr>
          </a:p>
        </p:txBody>
      </p:sp>
      <p:sp>
        <p:nvSpPr>
          <p:cNvPr id="73" name="Text Box 69"/>
          <p:cNvSpPr txBox="1">
            <a:spLocks noChangeArrowheads="1"/>
          </p:cNvSpPr>
          <p:nvPr/>
        </p:nvSpPr>
        <p:spPr bwMode="auto">
          <a:xfrm>
            <a:off x="5938044" y="3574169"/>
            <a:ext cx="998537"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eaLnBrk="0" hangingPunct="0">
              <a:defRPr>
                <a:solidFill>
                  <a:schemeClr val="tx1"/>
                </a:solidFill>
                <a:latin typeface="Calibri" pitchFamily="34" charset="0"/>
                <a:cs typeface="Arial" pitchFamily="34" charset="0"/>
              </a:defRPr>
            </a:lvl1pPr>
            <a:lvl2pPr marL="742950" indent="-285750" defTabSz="1279525" eaLnBrk="0" hangingPunct="0">
              <a:defRPr>
                <a:solidFill>
                  <a:schemeClr val="tx1"/>
                </a:solidFill>
                <a:latin typeface="Calibri" pitchFamily="34" charset="0"/>
                <a:cs typeface="Arial" pitchFamily="34" charset="0"/>
              </a:defRPr>
            </a:lvl2pPr>
            <a:lvl3pPr marL="1143000" indent="-228600" defTabSz="1279525" eaLnBrk="0" hangingPunct="0">
              <a:defRPr>
                <a:solidFill>
                  <a:schemeClr val="tx1"/>
                </a:solidFill>
                <a:latin typeface="Calibri" pitchFamily="34" charset="0"/>
                <a:cs typeface="Arial" pitchFamily="34" charset="0"/>
              </a:defRPr>
            </a:lvl3pPr>
            <a:lvl4pPr marL="1600200" indent="-228600" defTabSz="1279525" eaLnBrk="0" hangingPunct="0">
              <a:defRPr>
                <a:solidFill>
                  <a:schemeClr val="tx1"/>
                </a:solidFill>
                <a:latin typeface="Calibri" pitchFamily="34" charset="0"/>
                <a:cs typeface="Arial" pitchFamily="34" charset="0"/>
              </a:defRPr>
            </a:lvl4pPr>
            <a:lvl5pPr marL="2057400" indent="-228600" defTabSz="1279525" eaLnBrk="0" hangingPunct="0">
              <a:defRPr>
                <a:solidFill>
                  <a:schemeClr val="tx1"/>
                </a:solidFill>
                <a:latin typeface="Calibri" pitchFamily="34" charset="0"/>
                <a:cs typeface="Arial" pitchFamily="34" charset="0"/>
              </a:defRPr>
            </a:lvl5pPr>
            <a:lvl6pPr marL="2514600" indent="-228600" defTabSz="1279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279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279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2795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1400" b="1" dirty="0" err="1" smtClean="0">
                <a:latin typeface="Arial" pitchFamily="34" charset="0"/>
              </a:rPr>
              <a:t>Syncarb</a:t>
            </a:r>
            <a:endParaRPr lang="en-US" sz="1400" b="1" dirty="0">
              <a:latin typeface="Arial" pitchFamily="34" charset="0"/>
            </a:endParaRPr>
          </a:p>
        </p:txBody>
      </p:sp>
      <p:sp>
        <p:nvSpPr>
          <p:cNvPr id="74" name="Footer Placeholder 1"/>
          <p:cNvSpPr txBox="1">
            <a:spLocks/>
          </p:cNvSpPr>
          <p:nvPr/>
        </p:nvSpPr>
        <p:spPr>
          <a:xfrm>
            <a:off x="1538513" y="6516914"/>
            <a:ext cx="5529943" cy="34108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AU" smtClean="0"/>
              <a:t>www.tececo.com  www.gaiaengineering.com</a:t>
            </a:r>
            <a:endParaRPr lang="en-AU" dirty="0"/>
          </a:p>
        </p:txBody>
      </p:sp>
    </p:spTree>
    <p:extLst>
      <p:ext uri="{BB962C8B-B14F-4D97-AF65-F5344CB8AC3E}">
        <p14:creationId xmlns:p14="http://schemas.microsoft.com/office/powerpoint/2010/main" val="2344252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Syncarb</a:t>
            </a:r>
            <a:r>
              <a:rPr lang="en-AU" dirty="0" smtClean="0"/>
              <a:t> Sequestration</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pSp>
        <p:nvGrpSpPr>
          <p:cNvPr id="8" name="Group 7"/>
          <p:cNvGrpSpPr/>
          <p:nvPr/>
        </p:nvGrpSpPr>
        <p:grpSpPr>
          <a:xfrm>
            <a:off x="123093" y="788728"/>
            <a:ext cx="8906608" cy="4348586"/>
            <a:chOff x="17584" y="1166784"/>
            <a:chExt cx="9144000" cy="434858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 y="1166784"/>
              <a:ext cx="9144000" cy="4348586"/>
            </a:xfrm>
            <a:prstGeom prst="rect">
              <a:avLst/>
            </a:prstGeom>
          </p:spPr>
        </p:pic>
        <p:sp>
          <p:nvSpPr>
            <p:cNvPr id="5" name="TextBox 4"/>
            <p:cNvSpPr txBox="1"/>
            <p:nvPr/>
          </p:nvSpPr>
          <p:spPr>
            <a:xfrm>
              <a:off x="1359531" y="2765206"/>
              <a:ext cx="3781163" cy="369332"/>
            </a:xfrm>
            <a:prstGeom prst="rect">
              <a:avLst/>
            </a:prstGeom>
            <a:noFill/>
          </p:spPr>
          <p:txBody>
            <a:bodyPr wrap="none" rtlCol="0">
              <a:spAutoFit/>
            </a:bodyPr>
            <a:lstStyle/>
            <a:p>
              <a:r>
                <a:rPr lang="en-AU" dirty="0" smtClean="0"/>
                <a:t>Current Global Emissions in this Range</a:t>
              </a:r>
              <a:endParaRPr lang="en-AU" dirty="0"/>
            </a:p>
          </p:txBody>
        </p:sp>
        <p:sp>
          <p:nvSpPr>
            <p:cNvPr id="6" name="Right Brace 5"/>
            <p:cNvSpPr/>
            <p:nvPr/>
          </p:nvSpPr>
          <p:spPr>
            <a:xfrm>
              <a:off x="1245232" y="2716822"/>
              <a:ext cx="184638" cy="48363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Left Brace 6"/>
            <p:cNvSpPr/>
            <p:nvPr/>
          </p:nvSpPr>
          <p:spPr>
            <a:xfrm>
              <a:off x="5130080" y="2721245"/>
              <a:ext cx="219808" cy="48363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1" name="TextBox 10"/>
          <p:cNvSpPr txBox="1"/>
          <p:nvPr/>
        </p:nvSpPr>
        <p:spPr>
          <a:xfrm>
            <a:off x="1382680" y="911792"/>
            <a:ext cx="3934282" cy="1200329"/>
          </a:xfrm>
          <a:prstGeom prst="rect">
            <a:avLst/>
          </a:prstGeom>
          <a:solidFill>
            <a:schemeClr val="accent3">
              <a:lumMod val="60000"/>
              <a:lumOff val="40000"/>
            </a:schemeClr>
          </a:solidFill>
          <a:ln>
            <a:solidFill>
              <a:schemeClr val="tx1"/>
            </a:solidFill>
          </a:ln>
        </p:spPr>
        <p:txBody>
          <a:bodyPr wrap="square" rtlCol="0">
            <a:spAutoFit/>
          </a:bodyPr>
          <a:lstStyle/>
          <a:p>
            <a:r>
              <a:rPr lang="en-AU" dirty="0" err="1" smtClean="0"/>
              <a:t>Syncarb</a:t>
            </a:r>
            <a:r>
              <a:rPr lang="en-AU" dirty="0" smtClean="0"/>
              <a:t> implemented widely is the solution to global warming the world needs as it profitably sells synthetic carbonate into huge insatiable markets.</a:t>
            </a:r>
            <a:endParaRPr lang="en-AU" dirty="0"/>
          </a:p>
        </p:txBody>
      </p:sp>
      <p:sp>
        <p:nvSpPr>
          <p:cNvPr id="15" name="TextBox 14"/>
          <p:cNvSpPr txBox="1"/>
          <p:nvPr/>
        </p:nvSpPr>
        <p:spPr>
          <a:xfrm>
            <a:off x="856082" y="5260378"/>
            <a:ext cx="8040738" cy="615553"/>
          </a:xfrm>
          <a:prstGeom prst="rect">
            <a:avLst/>
          </a:prstGeom>
          <a:noFill/>
        </p:spPr>
        <p:txBody>
          <a:bodyPr wrap="square" rtlCol="0">
            <a:spAutoFit/>
          </a:bodyPr>
          <a:lstStyle/>
          <a:p>
            <a:r>
              <a:rPr lang="en-AU" sz="1600" dirty="0" smtClean="0"/>
              <a:t>Global demand for construction aggregates  exceeds 48 billion tonne.</a:t>
            </a:r>
          </a:p>
          <a:p>
            <a:r>
              <a:rPr lang="en-AU" sz="900" dirty="0"/>
              <a:t>Source: </a:t>
            </a:r>
            <a:r>
              <a:rPr lang="en-AU" sz="900" dirty="0">
                <a:hlinkClick r:id="rId3"/>
              </a:rPr>
              <a:t>http://</a:t>
            </a:r>
            <a:r>
              <a:rPr lang="en-AU" sz="900" dirty="0" smtClean="0">
                <a:hlinkClick r:id="rId3"/>
              </a:rPr>
              <a:t>www.concreteconstruction.net/aggregates/global-demand-for-construction-aggregates-to-exceed-48-billion-metric-tons-in-2015.aspx</a:t>
            </a:r>
            <a:endParaRPr lang="en-AU" sz="900" dirty="0" smtClean="0"/>
          </a:p>
          <a:p>
            <a:r>
              <a:rPr lang="en-AU" sz="900" dirty="0" smtClean="0"/>
              <a:t>Other Statistics: </a:t>
            </a:r>
            <a:r>
              <a:rPr lang="en-AU" sz="900" dirty="0"/>
              <a:t>U.S. Geological Survey, Mineral Commodity Summaries  </a:t>
            </a:r>
          </a:p>
        </p:txBody>
      </p:sp>
    </p:spTree>
    <p:extLst>
      <p:ext uri="{BB962C8B-B14F-4D97-AF65-F5344CB8AC3E}">
        <p14:creationId xmlns:p14="http://schemas.microsoft.com/office/powerpoint/2010/main" val="560102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52928" cy="1090246"/>
          </a:xfrm>
        </p:spPr>
        <p:txBody>
          <a:bodyPr>
            <a:normAutofit fontScale="90000"/>
          </a:bodyPr>
          <a:lstStyle/>
          <a:p>
            <a:r>
              <a:rPr lang="en-AU" dirty="0" err="1"/>
              <a:t>Syncarb</a:t>
            </a:r>
            <a:r>
              <a:rPr lang="en-AU" dirty="0"/>
              <a:t> Sequestration if only output is Aggregate for </a:t>
            </a:r>
            <a:r>
              <a:rPr lang="en-AU" dirty="0" smtClean="0"/>
              <a:t>Concrete - Assumptions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graphicFrame>
        <p:nvGraphicFramePr>
          <p:cNvPr id="4" name="Table 3"/>
          <p:cNvGraphicFramePr>
            <a:graphicFrameLocks noGrp="1"/>
          </p:cNvGraphicFramePr>
          <p:nvPr>
            <p:extLst/>
          </p:nvPr>
        </p:nvGraphicFramePr>
        <p:xfrm>
          <a:off x="1054589" y="1552086"/>
          <a:ext cx="6946900" cy="2701290"/>
        </p:xfrm>
        <a:graphic>
          <a:graphicData uri="http://schemas.openxmlformats.org/drawingml/2006/table">
            <a:tbl>
              <a:tblPr>
                <a:tableStyleId>{5C22544A-7EE6-4342-B048-85BDC9FD1C3A}</a:tableStyleId>
              </a:tblPr>
              <a:tblGrid>
                <a:gridCol w="5041900"/>
                <a:gridCol w="990600"/>
                <a:gridCol w="914400"/>
              </a:tblGrid>
              <a:tr h="200025">
                <a:tc>
                  <a:txBody>
                    <a:bodyPr/>
                    <a:lstStyle/>
                    <a:p>
                      <a:pPr algn="l" fontAlgn="b"/>
                      <a:r>
                        <a:rPr lang="en-AU" sz="1200" u="none" strike="noStrike">
                          <a:effectLst/>
                        </a:rPr>
                        <a:t>Assumptions</a:t>
                      </a:r>
                      <a:endParaRPr lang="en-AU" sz="1200" b="1"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r>
              <a:tr h="190500">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of cement in concrete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12.00%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of MgO in Tec-Cement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9%</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Percentage by weight Ca(OH)2 in 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29%</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 of Ca(OH)2 in concrete that carbonates</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10.00%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Proportion cement that is flyash and/or GBFS</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20%</a:t>
                      </a:r>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1 tonne Portland Cement</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0.867</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Proportion concrete that is aggregate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80.0%</a:t>
                      </a:r>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CO2 captured in 1 tonne aggregate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1.084</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Net CO2 sequestration 1 tonne rMgO (N-Mg route, 1 complete recycle)</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0.000</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r>
                        <a:rPr lang="en-AU" sz="1200" u="none" strike="noStrike">
                          <a:effectLst/>
                        </a:rPr>
                        <a:t>CO2 captured hydration and carbonation of 1 tonne CaO (in PC)</a:t>
                      </a:r>
                      <a:endParaRPr lang="en-AU" sz="1200" b="0" i="0" u="none" strike="noStrike">
                        <a:effectLst/>
                        <a:latin typeface="Arial"/>
                      </a:endParaRPr>
                    </a:p>
                  </a:txBody>
                  <a:tcPr marL="9525" marR="9525" marT="9525" marB="0" anchor="b"/>
                </a:tc>
                <a:tc>
                  <a:txBody>
                    <a:bodyPr/>
                    <a:lstStyle/>
                    <a:p>
                      <a:pPr algn="r" fontAlgn="b"/>
                      <a:r>
                        <a:rPr lang="en-AU" sz="1200" u="none" strike="noStrike">
                          <a:effectLst/>
                        </a:rPr>
                        <a:t>0.000</a:t>
                      </a:r>
                      <a:endParaRPr lang="en-AU" sz="1200" b="0" i="0" u="none" strike="noStrike">
                        <a:effectLst/>
                        <a:latin typeface="Arial"/>
                      </a:endParaRPr>
                    </a:p>
                  </a:txBody>
                  <a:tcPr marL="9525" marR="9525" marT="9525" marB="0" anchor="b"/>
                </a:tc>
                <a:tc>
                  <a:txBody>
                    <a:bodyPr/>
                    <a:lstStyle/>
                    <a:p>
                      <a:pPr algn="l" fontAlgn="b"/>
                      <a:r>
                        <a:rPr lang="en-AU" sz="1200" u="none" strike="noStrike">
                          <a:effectLst/>
                        </a:rPr>
                        <a:t>Tonnes CO2</a:t>
                      </a:r>
                      <a:endParaRPr lang="en-AU" sz="1200" b="0" i="0" u="none" strike="noStrike">
                        <a:effectLst/>
                        <a:latin typeface="Arial"/>
                      </a:endParaRPr>
                    </a:p>
                  </a:txBody>
                  <a:tcPr marL="9525" marR="9525" marT="9525" marB="0" anchor="b"/>
                </a:tc>
              </a:tr>
              <a:tr h="190500">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a:effectLst/>
                        <a:latin typeface="Arial"/>
                      </a:endParaRPr>
                    </a:p>
                  </a:txBody>
                  <a:tcPr marL="9525" marR="9525" marT="9525" marB="0" anchor="b"/>
                </a:tc>
              </a:tr>
              <a:tr h="190500">
                <a:tc>
                  <a:txBody>
                    <a:bodyPr/>
                    <a:lstStyle/>
                    <a:p>
                      <a:pPr algn="l" fontAlgn="b"/>
                      <a:r>
                        <a:rPr lang="en-AU" sz="1200" u="none" strike="noStrike">
                          <a:effectLst/>
                        </a:rPr>
                        <a:t>Source global production statistics : USGS web site.</a:t>
                      </a:r>
                      <a:endParaRPr lang="en-AU" sz="1200" b="0" i="0" u="none" strike="noStrike">
                        <a:effectLst/>
                        <a:latin typeface="Arial"/>
                      </a:endParaRPr>
                    </a:p>
                  </a:txBody>
                  <a:tcPr marL="9525" marR="9525" marT="9525" marB="0" anchor="b"/>
                </a:tc>
                <a:tc>
                  <a:txBody>
                    <a:bodyPr/>
                    <a:lstStyle/>
                    <a:p>
                      <a:pPr algn="l" fontAlgn="b"/>
                      <a:endParaRPr lang="en-AU" sz="1200" b="0" i="0" u="none" strike="noStrike">
                        <a:effectLst/>
                        <a:latin typeface="Arial"/>
                      </a:endParaRPr>
                    </a:p>
                  </a:txBody>
                  <a:tcPr marL="9525" marR="9525" marT="9525" marB="0" anchor="b"/>
                </a:tc>
                <a:tc>
                  <a:txBody>
                    <a:bodyPr/>
                    <a:lstStyle/>
                    <a:p>
                      <a:pPr algn="l" fontAlgn="b"/>
                      <a:endParaRPr lang="en-AU" sz="1000" b="0" i="0" u="none" strike="noStrike" dirty="0">
                        <a:effectLst/>
                        <a:latin typeface="Arial"/>
                      </a:endParaRPr>
                    </a:p>
                  </a:txBody>
                  <a:tcPr marL="9525" marR="9525" marT="9525" marB="0" anchor="b"/>
                </a:tc>
              </a:tr>
            </a:tbl>
          </a:graphicData>
        </a:graphic>
      </p:graphicFrame>
      <p:sp>
        <p:nvSpPr>
          <p:cNvPr id="5" name="TextBox 4"/>
          <p:cNvSpPr txBox="1"/>
          <p:nvPr/>
        </p:nvSpPr>
        <p:spPr>
          <a:xfrm>
            <a:off x="884920" y="4625788"/>
            <a:ext cx="7461222" cy="923330"/>
          </a:xfrm>
          <a:prstGeom prst="rect">
            <a:avLst/>
          </a:prstGeom>
          <a:solidFill>
            <a:srgbClr val="FFC000"/>
          </a:solidFill>
          <a:ln>
            <a:solidFill>
              <a:schemeClr val="tx1"/>
            </a:solidFill>
          </a:ln>
        </p:spPr>
        <p:txBody>
          <a:bodyPr wrap="square" rtlCol="0">
            <a:spAutoFit/>
          </a:bodyPr>
          <a:lstStyle/>
          <a:p>
            <a:r>
              <a:rPr lang="en-AU" dirty="0" smtClean="0"/>
              <a:t>Note that there will be a trade off between aggregate quality and amount of other waste used in the formulation such as fly ash and mine tailings both of which unfairly are rated as having lower embodied energies and emissions</a:t>
            </a:r>
            <a:endParaRPr lang="en-AU" dirty="0"/>
          </a:p>
        </p:txBody>
      </p:sp>
    </p:spTree>
    <p:extLst>
      <p:ext uri="{BB962C8B-B14F-4D97-AF65-F5344CB8AC3E}">
        <p14:creationId xmlns:p14="http://schemas.microsoft.com/office/powerpoint/2010/main" val="37940743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89" y="0"/>
            <a:ext cx="8352928" cy="764704"/>
          </a:xfrm>
        </p:spPr>
        <p:txBody>
          <a:bodyPr/>
          <a:lstStyle/>
          <a:p>
            <a:r>
              <a:rPr lang="en-AU" dirty="0" smtClean="0"/>
              <a:t>Global Emissions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3074" name="Picture 2" descr="http://www.c2es.org/docUploads/global-co2-historica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 y="976229"/>
            <a:ext cx="8643001" cy="4254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2333" y="4997885"/>
            <a:ext cx="3440365" cy="230832"/>
          </a:xfrm>
          <a:prstGeom prst="rect">
            <a:avLst/>
          </a:prstGeom>
          <a:noFill/>
        </p:spPr>
        <p:txBody>
          <a:bodyPr wrap="none" rtlCol="0">
            <a:spAutoFit/>
          </a:bodyPr>
          <a:lstStyle/>
          <a:p>
            <a:r>
              <a:rPr lang="en-AU" sz="900" dirty="0"/>
              <a:t>Source: http://www.c2es.org/docUploads/global-co2-historical-3.png</a:t>
            </a:r>
          </a:p>
        </p:txBody>
      </p:sp>
    </p:spTree>
    <p:extLst>
      <p:ext uri="{BB962C8B-B14F-4D97-AF65-F5344CB8AC3E}">
        <p14:creationId xmlns:p14="http://schemas.microsoft.com/office/powerpoint/2010/main" val="2658567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Carbon Flux and Sinks</a:t>
            </a:r>
            <a:endParaRPr lang="en-AU" dirty="0"/>
          </a:p>
        </p:txBody>
      </p:sp>
      <p:sp>
        <p:nvSpPr>
          <p:cNvPr id="3" name="Content Placeholder 2"/>
          <p:cNvSpPr>
            <a:spLocks noGrp="1"/>
          </p:cNvSpPr>
          <p:nvPr>
            <p:ph idx="1"/>
          </p:nvPr>
        </p:nvSpPr>
        <p:spPr>
          <a:xfrm>
            <a:off x="304087" y="735393"/>
            <a:ext cx="3049403" cy="5657609"/>
          </a:xfrm>
        </p:spPr>
        <p:txBody>
          <a:bodyPr>
            <a:normAutofit lnSpcReduction="10000"/>
          </a:bodyPr>
          <a:lstStyle/>
          <a:p>
            <a:pPr marL="0" indent="0">
              <a:buNone/>
            </a:pPr>
            <a:r>
              <a:rPr lang="en-US" sz="1800" dirty="0" smtClean="0"/>
              <a:t>Increased carbon emissions since the industrial revolution have dramatically changed the carbon cycle.</a:t>
            </a:r>
          </a:p>
          <a:p>
            <a:r>
              <a:rPr lang="en-US" sz="1800" dirty="0" smtClean="0"/>
              <a:t>The removal of forests are responsible for approximately 1.1 </a:t>
            </a:r>
            <a:r>
              <a:rPr lang="en-US" sz="1800" dirty="0" err="1" smtClean="0"/>
              <a:t>GtC</a:t>
            </a:r>
            <a:r>
              <a:rPr lang="en-US" sz="1800" dirty="0" smtClean="0"/>
              <a:t> of carbon emissions.</a:t>
            </a:r>
            <a:r>
              <a:rPr lang="en-AU" sz="1800" baseline="30000" dirty="0" smtClean="0"/>
              <a:t> </a:t>
            </a:r>
            <a:r>
              <a:rPr lang="en-AU" sz="1800" dirty="0" smtClean="0"/>
              <a:t> </a:t>
            </a:r>
          </a:p>
          <a:p>
            <a:r>
              <a:rPr lang="en-US" sz="1800" dirty="0" smtClean="0"/>
              <a:t>Fossil fuel combustion &amp; cement production further contribute 7.8 </a:t>
            </a:r>
            <a:r>
              <a:rPr lang="en-US" sz="1800" dirty="0" err="1"/>
              <a:t>GtC</a:t>
            </a:r>
            <a:r>
              <a:rPr lang="en-US" sz="1800" dirty="0"/>
              <a:t> </a:t>
            </a:r>
            <a:r>
              <a:rPr lang="en-US" sz="1800" dirty="0" smtClean="0"/>
              <a:t>to </a:t>
            </a:r>
            <a:r>
              <a:rPr lang="en-US" altLang="zh-CN" sz="1800" dirty="0" smtClean="0"/>
              <a:t>carbon</a:t>
            </a:r>
            <a:r>
              <a:rPr lang="en-US" sz="1800" dirty="0" smtClean="0"/>
              <a:t> emissions. (around 90% and 10% respectively</a:t>
            </a:r>
            <a:r>
              <a:rPr lang="en-AU" sz="1800" dirty="0" smtClean="0"/>
              <a:t>)</a:t>
            </a:r>
            <a:endParaRPr lang="en-US" sz="1800" dirty="0" smtClean="0"/>
          </a:p>
          <a:p>
            <a:r>
              <a:rPr lang="en-US" sz="1800" dirty="0" smtClean="0"/>
              <a:t>The increase rate of carbon accumulating in atmosphere is 4 </a:t>
            </a:r>
            <a:r>
              <a:rPr lang="en-US" sz="1800" dirty="0" err="1"/>
              <a:t>GtC</a:t>
            </a:r>
            <a:r>
              <a:rPr lang="en-US" sz="1800" dirty="0"/>
              <a:t> </a:t>
            </a:r>
            <a:r>
              <a:rPr lang="en-US" sz="1800" dirty="0" smtClean="0"/>
              <a:t>per year, due to human activity.</a:t>
            </a:r>
          </a:p>
          <a:p>
            <a:r>
              <a:rPr lang="en-US" sz="1800" dirty="0" smtClean="0"/>
              <a:t>In 2014 carbon  emissions were at the rate of 10.9 </a:t>
            </a:r>
            <a:r>
              <a:rPr lang="en-US" sz="1800" dirty="0" err="1" smtClean="0"/>
              <a:t>GtC</a:t>
            </a:r>
            <a:r>
              <a:rPr lang="en-US" sz="1800" dirty="0" smtClean="0"/>
              <a:t> per year.</a:t>
            </a:r>
          </a:p>
          <a:p>
            <a:pPr marL="0" indent="0">
              <a:buNone/>
            </a:pPr>
            <a:endParaRPr lang="en-US" sz="1800" dirty="0" smtClean="0"/>
          </a:p>
        </p:txBody>
      </p:sp>
      <p:sp>
        <p:nvSpPr>
          <p:cNvPr id="6" name="Footer Placeholder 5"/>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Picture 3"/>
          <p:cNvPicPr>
            <a:picLocks noChangeAspect="1"/>
          </p:cNvPicPr>
          <p:nvPr/>
        </p:nvPicPr>
        <p:blipFill>
          <a:blip r:embed="rId2"/>
          <a:stretch>
            <a:fillRect/>
          </a:stretch>
        </p:blipFill>
        <p:spPr>
          <a:xfrm>
            <a:off x="3466813" y="764704"/>
            <a:ext cx="5112568" cy="4677772"/>
          </a:xfrm>
          <a:prstGeom prst="rect">
            <a:avLst/>
          </a:prstGeom>
        </p:spPr>
      </p:pic>
      <p:sp>
        <p:nvSpPr>
          <p:cNvPr id="5" name="TextBox 4"/>
          <p:cNvSpPr txBox="1"/>
          <p:nvPr/>
        </p:nvSpPr>
        <p:spPr>
          <a:xfrm>
            <a:off x="3419872" y="6093296"/>
            <a:ext cx="5112568" cy="230832"/>
          </a:xfrm>
          <a:prstGeom prst="rect">
            <a:avLst/>
          </a:prstGeom>
          <a:noFill/>
        </p:spPr>
        <p:txBody>
          <a:bodyPr wrap="square" rtlCol="0">
            <a:spAutoFit/>
          </a:bodyPr>
          <a:lstStyle/>
          <a:p>
            <a:r>
              <a:rPr lang="en-US" sz="900" dirty="0" smtClean="0"/>
              <a:t>Source: IPCC report on Climate Change 2013: The Physical Science Basis</a:t>
            </a:r>
            <a:endParaRPr lang="en-AU" sz="900" dirty="0"/>
          </a:p>
        </p:txBody>
      </p:sp>
      <p:sp>
        <p:nvSpPr>
          <p:cNvPr id="7" name="TextBox 6"/>
          <p:cNvSpPr txBox="1"/>
          <p:nvPr/>
        </p:nvSpPr>
        <p:spPr>
          <a:xfrm>
            <a:off x="3419872" y="5446965"/>
            <a:ext cx="5567550" cy="646331"/>
          </a:xfrm>
          <a:prstGeom prst="rect">
            <a:avLst/>
          </a:prstGeom>
          <a:noFill/>
        </p:spPr>
        <p:txBody>
          <a:bodyPr wrap="none" rtlCol="0">
            <a:spAutoFit/>
          </a:bodyPr>
          <a:lstStyle/>
          <a:p>
            <a:r>
              <a:rPr lang="en-AU" sz="1200" dirty="0" smtClean="0"/>
              <a:t>Effect of human activity in red.</a:t>
            </a:r>
          </a:p>
          <a:p>
            <a:r>
              <a:rPr lang="en-AU" sz="1200" dirty="0" err="1" smtClean="0"/>
              <a:t>GtC</a:t>
            </a:r>
            <a:r>
              <a:rPr lang="en-AU" sz="1200" dirty="0" smtClean="0"/>
              <a:t> </a:t>
            </a:r>
            <a:r>
              <a:rPr lang="en-AU" sz="1200" dirty="0" err="1"/>
              <a:t>gigatonnes</a:t>
            </a:r>
            <a:r>
              <a:rPr lang="en-AU" sz="1200" dirty="0"/>
              <a:t> of carbon (1 </a:t>
            </a:r>
            <a:r>
              <a:rPr lang="en-AU" sz="1200" dirty="0" err="1"/>
              <a:t>GtC</a:t>
            </a:r>
            <a:r>
              <a:rPr lang="en-AU" sz="1200" dirty="0"/>
              <a:t> = (10</a:t>
            </a:r>
            <a:r>
              <a:rPr lang="en-AU" sz="1200" baseline="30000" dirty="0"/>
              <a:t>9</a:t>
            </a:r>
            <a:r>
              <a:rPr lang="en-AU" sz="1200" dirty="0"/>
              <a:t>  (one billion</a:t>
            </a:r>
            <a:r>
              <a:rPr lang="en-AU" sz="1200" dirty="0" smtClean="0"/>
              <a:t>) tonnes </a:t>
            </a:r>
            <a:r>
              <a:rPr lang="en-AU" sz="1200" dirty="0"/>
              <a:t>C </a:t>
            </a:r>
            <a:r>
              <a:rPr lang="en-AU" sz="1200" dirty="0" smtClean="0"/>
              <a:t>= </a:t>
            </a:r>
            <a:r>
              <a:rPr lang="en-AU" sz="1200" dirty="0"/>
              <a:t>3.67 Gt carbon dioxide)</a:t>
            </a:r>
            <a:br>
              <a:rPr lang="en-AU" sz="1200" dirty="0"/>
            </a:br>
            <a:r>
              <a:rPr lang="en-AU" sz="1200" dirty="0" err="1"/>
              <a:t>PgC</a:t>
            </a:r>
            <a:r>
              <a:rPr lang="en-AU" sz="1200" dirty="0"/>
              <a:t> </a:t>
            </a:r>
            <a:r>
              <a:rPr lang="en-AU" sz="1200" dirty="0" err="1"/>
              <a:t>petagrams</a:t>
            </a:r>
            <a:r>
              <a:rPr lang="en-AU" sz="1200" dirty="0"/>
              <a:t> of carbon (1 </a:t>
            </a:r>
            <a:r>
              <a:rPr lang="en-AU" sz="1200" dirty="0" err="1"/>
              <a:t>PgC</a:t>
            </a:r>
            <a:r>
              <a:rPr lang="en-AU" sz="1200" dirty="0"/>
              <a:t> = 1 </a:t>
            </a:r>
            <a:r>
              <a:rPr lang="en-AU" sz="1200" dirty="0" err="1"/>
              <a:t>GtC</a:t>
            </a:r>
            <a:r>
              <a:rPr lang="en-AU" sz="1200" dirty="0"/>
              <a:t>)</a:t>
            </a:r>
          </a:p>
        </p:txBody>
      </p:sp>
    </p:spTree>
    <p:extLst>
      <p:ext uri="{BB962C8B-B14F-4D97-AF65-F5344CB8AC3E}">
        <p14:creationId xmlns:p14="http://schemas.microsoft.com/office/powerpoint/2010/main" val="3910156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normAutofit fontScale="90000"/>
          </a:bodyPr>
          <a:lstStyle/>
          <a:p>
            <a:pPr eaLnBrk="1" hangingPunct="1"/>
            <a:r>
              <a:rPr lang="en-AU" sz="2800" dirty="0" smtClean="0"/>
              <a:t>Anthropogenic Sequestration Using </a:t>
            </a:r>
            <a:r>
              <a:rPr lang="en-AU" sz="2800" dirty="0" err="1" smtClean="0"/>
              <a:t>Syncarb</a:t>
            </a:r>
            <a:r>
              <a:rPr lang="en-AU" sz="2800" dirty="0" smtClean="0"/>
              <a:t> Gaia Engineering will Modify the Carbon Cycle</a:t>
            </a:r>
            <a:endParaRPr lang="en-US" sz="2800" dirty="0" smtClean="0"/>
          </a:p>
        </p:txBody>
      </p:sp>
      <p:sp>
        <p:nvSpPr>
          <p:cNvPr id="32" name="Slide Number Placeholder 4"/>
          <p:cNvSpPr>
            <a:spLocks noGrp="1"/>
          </p:cNvSpPr>
          <p:nvPr>
            <p:ph type="sldNum" sz="quarter" idx="12"/>
          </p:nvPr>
        </p:nvSpPr>
        <p:spPr/>
        <p:txBody>
          <a:bodyPr/>
          <a:lstStyle/>
          <a:p>
            <a:pPr>
              <a:defRPr/>
            </a:pPr>
            <a:fld id="{91AAB601-EA27-48A8-A26C-563A9E88DA28}" type="slidenum">
              <a:rPr lang="en-US"/>
              <a:pPr>
                <a:defRPr/>
              </a:pPr>
              <a:t>50</a:t>
            </a:fld>
            <a:endParaRPr lang="en-US"/>
          </a:p>
        </p:txBody>
      </p:sp>
      <p:grpSp>
        <p:nvGrpSpPr>
          <p:cNvPr id="9221" name="Group 3"/>
          <p:cNvGrpSpPr>
            <a:grpSpLocks/>
          </p:cNvGrpSpPr>
          <p:nvPr/>
        </p:nvGrpSpPr>
        <p:grpSpPr bwMode="auto">
          <a:xfrm>
            <a:off x="279400" y="1111250"/>
            <a:ext cx="8624888" cy="4873625"/>
            <a:chOff x="0" y="380"/>
            <a:chExt cx="5649" cy="3517"/>
          </a:xfrm>
        </p:grpSpPr>
        <p:sp>
          <p:nvSpPr>
            <p:cNvPr id="9223" name="Freeform 4"/>
            <p:cNvSpPr>
              <a:spLocks/>
            </p:cNvSpPr>
            <p:nvPr/>
          </p:nvSpPr>
          <p:spPr bwMode="auto">
            <a:xfrm>
              <a:off x="2482" y="1152"/>
              <a:ext cx="110" cy="194"/>
            </a:xfrm>
            <a:custGeom>
              <a:avLst/>
              <a:gdLst>
                <a:gd name="T0" fmla="*/ 0 w 216"/>
                <a:gd name="T1" fmla="*/ 90 h 416"/>
                <a:gd name="T2" fmla="*/ 56 w 216"/>
                <a:gd name="T3" fmla="*/ 0 h 416"/>
                <a:gd name="T4" fmla="*/ 0 60000 65536"/>
                <a:gd name="T5" fmla="*/ 0 60000 65536"/>
                <a:gd name="T6" fmla="*/ 0 w 216"/>
                <a:gd name="T7" fmla="*/ 0 h 416"/>
                <a:gd name="T8" fmla="*/ 216 w 216"/>
                <a:gd name="T9" fmla="*/ 416 h 416"/>
              </a:gdLst>
              <a:ahLst/>
              <a:cxnLst>
                <a:cxn ang="T4">
                  <a:pos x="T0" y="T1"/>
                </a:cxn>
                <a:cxn ang="T5">
                  <a:pos x="T2" y="T3"/>
                </a:cxn>
              </a:cxnLst>
              <a:rect l="T6" t="T7" r="T8" b="T9"/>
              <a:pathLst>
                <a:path w="216" h="416">
                  <a:moveTo>
                    <a:pt x="0" y="416"/>
                  </a:moveTo>
                  <a:cubicBezTo>
                    <a:pt x="35" y="347"/>
                    <a:pt x="171" y="87"/>
                    <a:pt x="216" y="0"/>
                  </a:cubicBezTo>
                </a:path>
              </a:pathLst>
            </a:custGeom>
            <a:noFill/>
            <a:ln w="31750">
              <a:solidFill>
                <a:srgbClr val="000000"/>
              </a:solidFill>
              <a:round/>
              <a:headEnd/>
              <a:tailEnd type="triangle" w="med" len="med"/>
            </a:ln>
          </p:spPr>
          <p:txBody>
            <a:bodyPr>
              <a:spAutoFit/>
            </a:bodyPr>
            <a:lstStyle/>
            <a:p>
              <a:endParaRPr lang="en-US"/>
            </a:p>
          </p:txBody>
        </p:sp>
        <p:graphicFrame>
          <p:nvGraphicFramePr>
            <p:cNvPr id="9218" name="Object 5"/>
            <p:cNvGraphicFramePr>
              <a:graphicFrameLocks noChangeAspect="1"/>
            </p:cNvGraphicFramePr>
            <p:nvPr/>
          </p:nvGraphicFramePr>
          <p:xfrm>
            <a:off x="2066" y="1605"/>
            <a:ext cx="492" cy="645"/>
          </p:xfrm>
          <a:graphic>
            <a:graphicData uri="http://schemas.openxmlformats.org/presentationml/2006/ole">
              <mc:AlternateContent xmlns:mc="http://schemas.openxmlformats.org/markup-compatibility/2006">
                <mc:Choice xmlns:v="urn:schemas-microsoft-com:vml" Requires="v">
                  <p:oleObj spid="_x0000_s3076" name="Visio" r:id="rId3" imgW="780618" imgH="1023798" progId="">
                    <p:embed/>
                  </p:oleObj>
                </mc:Choice>
                <mc:Fallback>
                  <p:oleObj name="Visio" r:id="rId3" imgW="780618" imgH="102379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 y="1605"/>
                          <a:ext cx="492" cy="64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4" name="Picture 6"/>
            <p:cNvPicPr>
              <a:picLocks noChangeAspect="1" noChangeArrowheads="1"/>
            </p:cNvPicPr>
            <p:nvPr/>
          </p:nvPicPr>
          <p:blipFill>
            <a:blip r:embed="rId5"/>
            <a:srcRect/>
            <a:stretch>
              <a:fillRect/>
            </a:stretch>
          </p:blipFill>
          <p:spPr bwMode="auto">
            <a:xfrm>
              <a:off x="121" y="1155"/>
              <a:ext cx="872" cy="629"/>
            </a:xfrm>
            <a:prstGeom prst="rect">
              <a:avLst/>
            </a:prstGeom>
            <a:noFill/>
            <a:ln w="9525">
              <a:noFill/>
              <a:miter lim="800000"/>
              <a:headEnd/>
              <a:tailEnd/>
            </a:ln>
          </p:spPr>
        </p:pic>
        <p:sp>
          <p:nvSpPr>
            <p:cNvPr id="9225" name="Rectangle 7"/>
            <p:cNvSpPr>
              <a:spLocks noChangeArrowheads="1"/>
            </p:cNvSpPr>
            <p:nvPr/>
          </p:nvSpPr>
          <p:spPr bwMode="auto">
            <a:xfrm>
              <a:off x="0" y="1758"/>
              <a:ext cx="1100" cy="595"/>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Photosynthesis by plants and algae </a:t>
              </a:r>
              <a:endParaRPr lang="en-US" sz="2000" b="1">
                <a:latin typeface="Arial Unicode MS" pitchFamily="34" charset="-128"/>
              </a:endParaRPr>
            </a:p>
          </p:txBody>
        </p:sp>
        <p:pic>
          <p:nvPicPr>
            <p:cNvPr id="9226" name="Picture 8"/>
            <p:cNvPicPr>
              <a:picLocks noChangeAspect="1" noChangeArrowheads="1"/>
            </p:cNvPicPr>
            <p:nvPr/>
          </p:nvPicPr>
          <p:blipFill>
            <a:blip r:embed="rId6"/>
            <a:srcRect/>
            <a:stretch>
              <a:fillRect/>
            </a:stretch>
          </p:blipFill>
          <p:spPr bwMode="auto">
            <a:xfrm>
              <a:off x="2203" y="380"/>
              <a:ext cx="1284" cy="600"/>
            </a:xfrm>
            <a:prstGeom prst="rect">
              <a:avLst/>
            </a:prstGeom>
            <a:noFill/>
            <a:ln w="9525">
              <a:noFill/>
              <a:miter lim="800000"/>
              <a:headEnd/>
              <a:tailEnd/>
            </a:ln>
          </p:spPr>
        </p:pic>
        <p:pic>
          <p:nvPicPr>
            <p:cNvPr id="9227" name="Picture 9"/>
            <p:cNvPicPr>
              <a:picLocks noChangeAspect="1" noChangeArrowheads="1"/>
            </p:cNvPicPr>
            <p:nvPr/>
          </p:nvPicPr>
          <p:blipFill>
            <a:blip r:embed="rId7"/>
            <a:srcRect/>
            <a:stretch>
              <a:fillRect/>
            </a:stretch>
          </p:blipFill>
          <p:spPr bwMode="auto">
            <a:xfrm>
              <a:off x="2458" y="2863"/>
              <a:ext cx="776" cy="452"/>
            </a:xfrm>
            <a:prstGeom prst="rect">
              <a:avLst/>
            </a:prstGeom>
            <a:noFill/>
            <a:ln w="9525">
              <a:noFill/>
              <a:miter lim="800000"/>
              <a:headEnd/>
              <a:tailEnd/>
            </a:ln>
          </p:spPr>
        </p:pic>
        <p:sp>
          <p:nvSpPr>
            <p:cNvPr id="9228" name="Rectangle 10"/>
            <p:cNvSpPr>
              <a:spLocks noChangeArrowheads="1"/>
            </p:cNvSpPr>
            <p:nvPr/>
          </p:nvSpPr>
          <p:spPr bwMode="auto">
            <a:xfrm>
              <a:off x="2280" y="3303"/>
              <a:ext cx="1141"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Consumed by heterotrophs (mainly animals) </a:t>
              </a:r>
              <a:endParaRPr lang="en-US" sz="2000" b="1">
                <a:latin typeface="Arial Unicode MS" pitchFamily="34" charset="-128"/>
              </a:endParaRPr>
            </a:p>
          </p:txBody>
        </p:sp>
        <p:sp>
          <p:nvSpPr>
            <p:cNvPr id="9229" name="Freeform 11"/>
            <p:cNvSpPr>
              <a:spLocks/>
            </p:cNvSpPr>
            <p:nvPr/>
          </p:nvSpPr>
          <p:spPr bwMode="auto">
            <a:xfrm>
              <a:off x="800" y="568"/>
              <a:ext cx="1304" cy="480"/>
            </a:xfrm>
            <a:custGeom>
              <a:avLst/>
              <a:gdLst>
                <a:gd name="T0" fmla="*/ 1304 w 1304"/>
                <a:gd name="T1" fmla="*/ 0 h 480"/>
                <a:gd name="T2" fmla="*/ 536 w 1304"/>
                <a:gd name="T3" fmla="*/ 104 h 480"/>
                <a:gd name="T4" fmla="*/ 0 w 1304"/>
                <a:gd name="T5" fmla="*/ 480 h 480"/>
                <a:gd name="T6" fmla="*/ 0 60000 65536"/>
                <a:gd name="T7" fmla="*/ 0 60000 65536"/>
                <a:gd name="T8" fmla="*/ 0 60000 65536"/>
                <a:gd name="T9" fmla="*/ 0 w 1304"/>
                <a:gd name="T10" fmla="*/ 0 h 480"/>
                <a:gd name="T11" fmla="*/ 1304 w 1304"/>
                <a:gd name="T12" fmla="*/ 480 h 480"/>
              </a:gdLst>
              <a:ahLst/>
              <a:cxnLst>
                <a:cxn ang="T6">
                  <a:pos x="T0" y="T1"/>
                </a:cxn>
                <a:cxn ang="T7">
                  <a:pos x="T2" y="T3"/>
                </a:cxn>
                <a:cxn ang="T8">
                  <a:pos x="T4" y="T5"/>
                </a:cxn>
              </a:cxnLst>
              <a:rect l="T9" t="T10" r="T11" b="T12"/>
              <a:pathLst>
                <a:path w="1304" h="480">
                  <a:moveTo>
                    <a:pt x="1304" y="0"/>
                  </a:moveTo>
                  <a:cubicBezTo>
                    <a:pt x="1104" y="0"/>
                    <a:pt x="712" y="40"/>
                    <a:pt x="536" y="104"/>
                  </a:cubicBezTo>
                  <a:cubicBezTo>
                    <a:pt x="360" y="168"/>
                    <a:pt x="72" y="336"/>
                    <a:pt x="0" y="480"/>
                  </a:cubicBezTo>
                </a:path>
              </a:pathLst>
            </a:custGeom>
            <a:noFill/>
            <a:ln w="31750">
              <a:solidFill>
                <a:srgbClr val="000000"/>
              </a:solidFill>
              <a:round/>
              <a:headEnd/>
              <a:tailEnd type="triangle" w="med" len="med"/>
            </a:ln>
          </p:spPr>
          <p:txBody>
            <a:bodyPr>
              <a:spAutoFit/>
            </a:bodyPr>
            <a:lstStyle/>
            <a:p>
              <a:endParaRPr lang="en-US"/>
            </a:p>
          </p:txBody>
        </p:sp>
        <p:sp>
          <p:nvSpPr>
            <p:cNvPr id="9230" name="Rectangle 12"/>
            <p:cNvSpPr>
              <a:spLocks noChangeArrowheads="1"/>
            </p:cNvSpPr>
            <p:nvPr/>
          </p:nvSpPr>
          <p:spPr bwMode="auto">
            <a:xfrm>
              <a:off x="276" y="2887"/>
              <a:ext cx="1292"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Organic compounds made by autotrophs </a:t>
              </a:r>
              <a:endParaRPr lang="en-US" sz="2000" b="1">
                <a:latin typeface="Arial Unicode MS" pitchFamily="34" charset="-128"/>
              </a:endParaRPr>
            </a:p>
          </p:txBody>
        </p:sp>
        <p:sp>
          <p:nvSpPr>
            <p:cNvPr id="9231" name="Rectangle 13"/>
            <p:cNvSpPr>
              <a:spLocks noChangeArrowheads="1"/>
            </p:cNvSpPr>
            <p:nvPr/>
          </p:nvSpPr>
          <p:spPr bwMode="auto">
            <a:xfrm>
              <a:off x="4141" y="2784"/>
              <a:ext cx="1508" cy="396"/>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Organic compounds made by heterotrophs </a:t>
              </a:r>
              <a:endParaRPr lang="en-US" sz="2000" b="1">
                <a:latin typeface="Arial Unicode MS" pitchFamily="34" charset="-128"/>
              </a:endParaRPr>
            </a:p>
          </p:txBody>
        </p:sp>
        <p:sp>
          <p:nvSpPr>
            <p:cNvPr id="9232" name="Rectangle 14"/>
            <p:cNvSpPr>
              <a:spLocks noChangeArrowheads="1"/>
            </p:cNvSpPr>
            <p:nvPr/>
          </p:nvSpPr>
          <p:spPr bwMode="auto">
            <a:xfrm>
              <a:off x="4052" y="1017"/>
              <a:ext cx="1508" cy="198"/>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Cellular Respiration </a:t>
              </a:r>
              <a:endParaRPr lang="en-US" sz="2000" b="1">
                <a:latin typeface="Arial Unicode MS" pitchFamily="34" charset="-128"/>
              </a:endParaRPr>
            </a:p>
          </p:txBody>
        </p:sp>
        <p:sp>
          <p:nvSpPr>
            <p:cNvPr id="9233" name="Rectangle 15"/>
            <p:cNvSpPr>
              <a:spLocks noChangeArrowheads="1"/>
            </p:cNvSpPr>
            <p:nvPr/>
          </p:nvSpPr>
          <p:spPr bwMode="auto">
            <a:xfrm>
              <a:off x="1151" y="1290"/>
              <a:ext cx="796" cy="792"/>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Cellular Respiration burning and decay </a:t>
              </a:r>
              <a:endParaRPr lang="en-US" sz="2000" b="1">
                <a:latin typeface="Arial Unicode MS" pitchFamily="34" charset="-128"/>
              </a:endParaRPr>
            </a:p>
          </p:txBody>
        </p:sp>
        <p:sp>
          <p:nvSpPr>
            <p:cNvPr id="9234" name="Rectangle 16"/>
            <p:cNvSpPr>
              <a:spLocks noChangeArrowheads="1"/>
            </p:cNvSpPr>
            <p:nvPr/>
          </p:nvSpPr>
          <p:spPr bwMode="auto">
            <a:xfrm>
              <a:off x="1880" y="2187"/>
              <a:ext cx="796" cy="594"/>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Limestone coal and oil burning </a:t>
              </a:r>
              <a:endParaRPr lang="en-US" sz="2000" b="1">
                <a:latin typeface="Arial Unicode MS" pitchFamily="34" charset="-128"/>
              </a:endParaRPr>
            </a:p>
          </p:txBody>
        </p:sp>
        <p:sp>
          <p:nvSpPr>
            <p:cNvPr id="9235" name="Rectangle 17"/>
            <p:cNvSpPr>
              <a:spLocks noChangeArrowheads="1"/>
            </p:cNvSpPr>
            <p:nvPr/>
          </p:nvSpPr>
          <p:spPr bwMode="auto">
            <a:xfrm>
              <a:off x="2822" y="1993"/>
              <a:ext cx="1508" cy="600"/>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dirty="0"/>
                <a:t>Gaia Engineering, </a:t>
              </a:r>
              <a:r>
                <a:rPr lang="en-US" sz="1800" dirty="0" smtClean="0"/>
                <a:t>(</a:t>
              </a:r>
              <a:r>
                <a:rPr lang="en-US" sz="1800" dirty="0" err="1" smtClean="0"/>
                <a:t>Syncarb</a:t>
              </a:r>
              <a:r>
                <a:rPr lang="en-US" sz="1800" dirty="0" smtClean="0"/>
                <a:t> and </a:t>
              </a:r>
              <a:r>
                <a:rPr lang="en-US" sz="1800" dirty="0" err="1" smtClean="0"/>
                <a:t>TecEco</a:t>
              </a:r>
              <a:r>
                <a:rPr lang="en-US" sz="1800" dirty="0" smtClean="0"/>
                <a:t>-Cements</a:t>
              </a:r>
              <a:r>
                <a:rPr lang="en-US" sz="1800" dirty="0"/>
                <a:t>) </a:t>
              </a:r>
              <a:endParaRPr lang="en-US" sz="2000" b="1" dirty="0">
                <a:latin typeface="Arial Unicode MS" pitchFamily="34" charset="-128"/>
              </a:endParaRPr>
            </a:p>
          </p:txBody>
        </p:sp>
        <p:pic>
          <p:nvPicPr>
            <p:cNvPr id="9236" name="Picture 18" descr="17923-City_Views"/>
            <p:cNvPicPr>
              <a:picLocks noChangeAspect="1" noChangeArrowheads="1"/>
            </p:cNvPicPr>
            <p:nvPr/>
          </p:nvPicPr>
          <p:blipFill>
            <a:blip r:embed="rId8"/>
            <a:srcRect/>
            <a:stretch>
              <a:fillRect/>
            </a:stretch>
          </p:blipFill>
          <p:spPr bwMode="auto">
            <a:xfrm>
              <a:off x="3080" y="1462"/>
              <a:ext cx="864" cy="544"/>
            </a:xfrm>
            <a:prstGeom prst="rect">
              <a:avLst/>
            </a:prstGeom>
            <a:noFill/>
            <a:ln w="9525">
              <a:noFill/>
              <a:miter lim="800000"/>
              <a:headEnd/>
              <a:tailEnd/>
            </a:ln>
          </p:spPr>
        </p:pic>
        <p:sp>
          <p:nvSpPr>
            <p:cNvPr id="9237" name="Rectangle 19"/>
            <p:cNvSpPr>
              <a:spLocks noChangeArrowheads="1"/>
            </p:cNvSpPr>
            <p:nvPr/>
          </p:nvSpPr>
          <p:spPr bwMode="auto">
            <a:xfrm>
              <a:off x="4048" y="1355"/>
              <a:ext cx="796" cy="595"/>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Decay by fungi and bacteria </a:t>
              </a:r>
              <a:endParaRPr lang="en-US" sz="2000" b="1">
                <a:latin typeface="Arial Unicode MS" pitchFamily="34" charset="-128"/>
              </a:endParaRPr>
            </a:p>
          </p:txBody>
        </p:sp>
        <p:sp>
          <p:nvSpPr>
            <p:cNvPr id="9238" name="Freeform 20"/>
            <p:cNvSpPr>
              <a:spLocks/>
            </p:cNvSpPr>
            <p:nvPr/>
          </p:nvSpPr>
          <p:spPr bwMode="auto">
            <a:xfrm>
              <a:off x="480" y="2336"/>
              <a:ext cx="248" cy="520"/>
            </a:xfrm>
            <a:custGeom>
              <a:avLst/>
              <a:gdLst>
                <a:gd name="T0" fmla="*/ 0 w 248"/>
                <a:gd name="T1" fmla="*/ 0 h 520"/>
                <a:gd name="T2" fmla="*/ 56 w 248"/>
                <a:gd name="T3" fmla="*/ 248 h 520"/>
                <a:gd name="T4" fmla="*/ 248 w 248"/>
                <a:gd name="T5" fmla="*/ 520 h 520"/>
                <a:gd name="T6" fmla="*/ 0 60000 65536"/>
                <a:gd name="T7" fmla="*/ 0 60000 65536"/>
                <a:gd name="T8" fmla="*/ 0 60000 65536"/>
                <a:gd name="T9" fmla="*/ 0 w 248"/>
                <a:gd name="T10" fmla="*/ 0 h 520"/>
                <a:gd name="T11" fmla="*/ 248 w 248"/>
                <a:gd name="T12" fmla="*/ 520 h 520"/>
              </a:gdLst>
              <a:ahLst/>
              <a:cxnLst>
                <a:cxn ang="T6">
                  <a:pos x="T0" y="T1"/>
                </a:cxn>
                <a:cxn ang="T7">
                  <a:pos x="T2" y="T3"/>
                </a:cxn>
                <a:cxn ang="T8">
                  <a:pos x="T4" y="T5"/>
                </a:cxn>
              </a:cxnLst>
              <a:rect l="T9" t="T10" r="T11" b="T12"/>
              <a:pathLst>
                <a:path w="248" h="520">
                  <a:moveTo>
                    <a:pt x="0" y="0"/>
                  </a:moveTo>
                  <a:cubicBezTo>
                    <a:pt x="24" y="144"/>
                    <a:pt x="16" y="144"/>
                    <a:pt x="56" y="248"/>
                  </a:cubicBezTo>
                  <a:cubicBezTo>
                    <a:pt x="96" y="352"/>
                    <a:pt x="128" y="416"/>
                    <a:pt x="248" y="520"/>
                  </a:cubicBezTo>
                </a:path>
              </a:pathLst>
            </a:custGeom>
            <a:noFill/>
            <a:ln w="31750">
              <a:solidFill>
                <a:srgbClr val="000000"/>
              </a:solidFill>
              <a:round/>
              <a:headEnd/>
              <a:tailEnd type="triangle" w="med" len="med"/>
            </a:ln>
          </p:spPr>
          <p:txBody>
            <a:bodyPr>
              <a:spAutoFit/>
            </a:bodyPr>
            <a:lstStyle/>
            <a:p>
              <a:endParaRPr lang="en-US"/>
            </a:p>
          </p:txBody>
        </p:sp>
        <p:sp>
          <p:nvSpPr>
            <p:cNvPr id="9239" name="Freeform 21"/>
            <p:cNvSpPr>
              <a:spLocks/>
            </p:cNvSpPr>
            <p:nvPr/>
          </p:nvSpPr>
          <p:spPr bwMode="auto">
            <a:xfrm>
              <a:off x="1072" y="3296"/>
              <a:ext cx="1160" cy="304"/>
            </a:xfrm>
            <a:custGeom>
              <a:avLst/>
              <a:gdLst>
                <a:gd name="T0" fmla="*/ 0 w 1160"/>
                <a:gd name="T1" fmla="*/ 0 h 304"/>
                <a:gd name="T2" fmla="*/ 616 w 1160"/>
                <a:gd name="T3" fmla="*/ 264 h 304"/>
                <a:gd name="T4" fmla="*/ 1160 w 1160"/>
                <a:gd name="T5" fmla="*/ 288 h 304"/>
                <a:gd name="T6" fmla="*/ 0 60000 65536"/>
                <a:gd name="T7" fmla="*/ 0 60000 65536"/>
                <a:gd name="T8" fmla="*/ 0 60000 65536"/>
                <a:gd name="T9" fmla="*/ 0 w 1160"/>
                <a:gd name="T10" fmla="*/ 0 h 304"/>
                <a:gd name="T11" fmla="*/ 1160 w 1160"/>
                <a:gd name="T12" fmla="*/ 304 h 304"/>
              </a:gdLst>
              <a:ahLst/>
              <a:cxnLst>
                <a:cxn ang="T6">
                  <a:pos x="T0" y="T1"/>
                </a:cxn>
                <a:cxn ang="T7">
                  <a:pos x="T2" y="T3"/>
                </a:cxn>
                <a:cxn ang="T8">
                  <a:pos x="T4" y="T5"/>
                </a:cxn>
              </a:cxnLst>
              <a:rect l="T9" t="T10" r="T11" b="T12"/>
              <a:pathLst>
                <a:path w="1160" h="304">
                  <a:moveTo>
                    <a:pt x="0" y="0"/>
                  </a:moveTo>
                  <a:cubicBezTo>
                    <a:pt x="168" y="136"/>
                    <a:pt x="424" y="224"/>
                    <a:pt x="616" y="264"/>
                  </a:cubicBezTo>
                  <a:cubicBezTo>
                    <a:pt x="808" y="304"/>
                    <a:pt x="968" y="288"/>
                    <a:pt x="1160" y="288"/>
                  </a:cubicBezTo>
                </a:path>
              </a:pathLst>
            </a:custGeom>
            <a:noFill/>
            <a:ln w="31750">
              <a:solidFill>
                <a:srgbClr val="000000"/>
              </a:solidFill>
              <a:round/>
              <a:headEnd/>
              <a:tailEnd type="triangle" w="med" len="med"/>
            </a:ln>
          </p:spPr>
          <p:txBody>
            <a:bodyPr>
              <a:spAutoFit/>
            </a:bodyPr>
            <a:lstStyle/>
            <a:p>
              <a:endParaRPr lang="en-US"/>
            </a:p>
          </p:txBody>
        </p:sp>
        <p:sp>
          <p:nvSpPr>
            <p:cNvPr id="9240" name="Freeform 22"/>
            <p:cNvSpPr>
              <a:spLocks/>
            </p:cNvSpPr>
            <p:nvPr/>
          </p:nvSpPr>
          <p:spPr bwMode="auto">
            <a:xfrm rot="-2054627">
              <a:off x="3425" y="3217"/>
              <a:ext cx="1160" cy="304"/>
            </a:xfrm>
            <a:custGeom>
              <a:avLst/>
              <a:gdLst>
                <a:gd name="T0" fmla="*/ 0 w 1160"/>
                <a:gd name="T1" fmla="*/ 0 h 304"/>
                <a:gd name="T2" fmla="*/ 616 w 1160"/>
                <a:gd name="T3" fmla="*/ 264 h 304"/>
                <a:gd name="T4" fmla="*/ 1160 w 1160"/>
                <a:gd name="T5" fmla="*/ 288 h 304"/>
                <a:gd name="T6" fmla="*/ 0 60000 65536"/>
                <a:gd name="T7" fmla="*/ 0 60000 65536"/>
                <a:gd name="T8" fmla="*/ 0 60000 65536"/>
                <a:gd name="T9" fmla="*/ 0 w 1160"/>
                <a:gd name="T10" fmla="*/ 0 h 304"/>
                <a:gd name="T11" fmla="*/ 1160 w 1160"/>
                <a:gd name="T12" fmla="*/ 304 h 304"/>
              </a:gdLst>
              <a:ahLst/>
              <a:cxnLst>
                <a:cxn ang="T6">
                  <a:pos x="T0" y="T1"/>
                </a:cxn>
                <a:cxn ang="T7">
                  <a:pos x="T2" y="T3"/>
                </a:cxn>
                <a:cxn ang="T8">
                  <a:pos x="T4" y="T5"/>
                </a:cxn>
              </a:cxnLst>
              <a:rect l="T9" t="T10" r="T11" b="T12"/>
              <a:pathLst>
                <a:path w="1160" h="304">
                  <a:moveTo>
                    <a:pt x="0" y="0"/>
                  </a:moveTo>
                  <a:cubicBezTo>
                    <a:pt x="168" y="136"/>
                    <a:pt x="424" y="224"/>
                    <a:pt x="616" y="264"/>
                  </a:cubicBezTo>
                  <a:cubicBezTo>
                    <a:pt x="808" y="304"/>
                    <a:pt x="968" y="288"/>
                    <a:pt x="1160" y="288"/>
                  </a:cubicBezTo>
                </a:path>
              </a:pathLst>
            </a:custGeom>
            <a:noFill/>
            <a:ln w="31750">
              <a:solidFill>
                <a:srgbClr val="000000"/>
              </a:solidFill>
              <a:round/>
              <a:headEnd/>
              <a:tailEnd type="triangle" w="med" len="med"/>
            </a:ln>
          </p:spPr>
          <p:txBody>
            <a:bodyPr>
              <a:spAutoFit/>
            </a:bodyPr>
            <a:lstStyle/>
            <a:p>
              <a:endParaRPr lang="en-US"/>
            </a:p>
          </p:txBody>
        </p:sp>
        <p:sp>
          <p:nvSpPr>
            <p:cNvPr id="9241" name="Freeform 23"/>
            <p:cNvSpPr>
              <a:spLocks/>
            </p:cNvSpPr>
            <p:nvPr/>
          </p:nvSpPr>
          <p:spPr bwMode="auto">
            <a:xfrm>
              <a:off x="4944" y="1248"/>
              <a:ext cx="192" cy="1496"/>
            </a:xfrm>
            <a:custGeom>
              <a:avLst/>
              <a:gdLst>
                <a:gd name="T0" fmla="*/ 0 w 192"/>
                <a:gd name="T1" fmla="*/ 1496 h 1496"/>
                <a:gd name="T2" fmla="*/ 168 w 192"/>
                <a:gd name="T3" fmla="*/ 896 h 1496"/>
                <a:gd name="T4" fmla="*/ 32 w 192"/>
                <a:gd name="T5" fmla="*/ 0 h 1496"/>
                <a:gd name="T6" fmla="*/ 0 60000 65536"/>
                <a:gd name="T7" fmla="*/ 0 60000 65536"/>
                <a:gd name="T8" fmla="*/ 0 60000 65536"/>
                <a:gd name="T9" fmla="*/ 0 w 192"/>
                <a:gd name="T10" fmla="*/ 0 h 1496"/>
                <a:gd name="T11" fmla="*/ 192 w 192"/>
                <a:gd name="T12" fmla="*/ 1496 h 1496"/>
              </a:gdLst>
              <a:ahLst/>
              <a:cxnLst>
                <a:cxn ang="T6">
                  <a:pos x="T0" y="T1"/>
                </a:cxn>
                <a:cxn ang="T7">
                  <a:pos x="T2" y="T3"/>
                </a:cxn>
                <a:cxn ang="T8">
                  <a:pos x="T4" y="T5"/>
                </a:cxn>
              </a:cxnLst>
              <a:rect l="T9" t="T10" r="T11" b="T12"/>
              <a:pathLst>
                <a:path w="192" h="1496">
                  <a:moveTo>
                    <a:pt x="0" y="1496"/>
                  </a:moveTo>
                  <a:cubicBezTo>
                    <a:pt x="72" y="1360"/>
                    <a:pt x="160" y="1024"/>
                    <a:pt x="168" y="896"/>
                  </a:cubicBezTo>
                  <a:cubicBezTo>
                    <a:pt x="176" y="768"/>
                    <a:pt x="192" y="368"/>
                    <a:pt x="32" y="0"/>
                  </a:cubicBezTo>
                </a:path>
              </a:pathLst>
            </a:custGeom>
            <a:noFill/>
            <a:ln w="31750">
              <a:solidFill>
                <a:srgbClr val="000000"/>
              </a:solidFill>
              <a:round/>
              <a:headEnd/>
              <a:tailEnd type="triangle" w="med" len="med"/>
            </a:ln>
          </p:spPr>
          <p:txBody>
            <a:bodyPr>
              <a:spAutoFit/>
            </a:bodyPr>
            <a:lstStyle/>
            <a:p>
              <a:endParaRPr lang="en-US"/>
            </a:p>
          </p:txBody>
        </p:sp>
        <p:sp>
          <p:nvSpPr>
            <p:cNvPr id="9242" name="Freeform 24"/>
            <p:cNvSpPr>
              <a:spLocks/>
            </p:cNvSpPr>
            <p:nvPr/>
          </p:nvSpPr>
          <p:spPr bwMode="auto">
            <a:xfrm>
              <a:off x="3496" y="576"/>
              <a:ext cx="1264" cy="392"/>
            </a:xfrm>
            <a:custGeom>
              <a:avLst/>
              <a:gdLst>
                <a:gd name="T0" fmla="*/ 1264 w 1264"/>
                <a:gd name="T1" fmla="*/ 392 h 392"/>
                <a:gd name="T2" fmla="*/ 720 w 1264"/>
                <a:gd name="T3" fmla="*/ 104 h 392"/>
                <a:gd name="T4" fmla="*/ 0 w 1264"/>
                <a:gd name="T5" fmla="*/ 8 h 392"/>
                <a:gd name="T6" fmla="*/ 0 60000 65536"/>
                <a:gd name="T7" fmla="*/ 0 60000 65536"/>
                <a:gd name="T8" fmla="*/ 0 60000 65536"/>
                <a:gd name="T9" fmla="*/ 0 w 1264"/>
                <a:gd name="T10" fmla="*/ 0 h 392"/>
                <a:gd name="T11" fmla="*/ 1264 w 1264"/>
                <a:gd name="T12" fmla="*/ 392 h 392"/>
              </a:gdLst>
              <a:ahLst/>
              <a:cxnLst>
                <a:cxn ang="T6">
                  <a:pos x="T0" y="T1"/>
                </a:cxn>
                <a:cxn ang="T7">
                  <a:pos x="T2" y="T3"/>
                </a:cxn>
                <a:cxn ang="T8">
                  <a:pos x="T4" y="T5"/>
                </a:cxn>
              </a:cxnLst>
              <a:rect l="T9" t="T10" r="T11" b="T12"/>
              <a:pathLst>
                <a:path w="1264" h="392">
                  <a:moveTo>
                    <a:pt x="1264" y="392"/>
                  </a:moveTo>
                  <a:cubicBezTo>
                    <a:pt x="1096" y="256"/>
                    <a:pt x="928" y="160"/>
                    <a:pt x="720" y="104"/>
                  </a:cubicBezTo>
                  <a:cubicBezTo>
                    <a:pt x="512" y="48"/>
                    <a:pt x="208" y="0"/>
                    <a:pt x="0" y="8"/>
                  </a:cubicBezTo>
                </a:path>
              </a:pathLst>
            </a:custGeom>
            <a:noFill/>
            <a:ln w="31750">
              <a:solidFill>
                <a:srgbClr val="000000"/>
              </a:solidFill>
              <a:round/>
              <a:headEnd/>
              <a:tailEnd type="triangle" w="med" len="med"/>
            </a:ln>
          </p:spPr>
          <p:txBody>
            <a:bodyPr>
              <a:spAutoFit/>
            </a:bodyPr>
            <a:lstStyle/>
            <a:p>
              <a:endParaRPr lang="en-US"/>
            </a:p>
          </p:txBody>
        </p:sp>
        <p:sp>
          <p:nvSpPr>
            <p:cNvPr id="9243" name="Freeform 25"/>
            <p:cNvSpPr>
              <a:spLocks/>
            </p:cNvSpPr>
            <p:nvPr/>
          </p:nvSpPr>
          <p:spPr bwMode="auto">
            <a:xfrm>
              <a:off x="4536" y="1856"/>
              <a:ext cx="304" cy="888"/>
            </a:xfrm>
            <a:custGeom>
              <a:avLst/>
              <a:gdLst>
                <a:gd name="T0" fmla="*/ 304 w 304"/>
                <a:gd name="T1" fmla="*/ 888 h 888"/>
                <a:gd name="T2" fmla="*/ 0 w 304"/>
                <a:gd name="T3" fmla="*/ 0 h 888"/>
                <a:gd name="T4" fmla="*/ 0 60000 65536"/>
                <a:gd name="T5" fmla="*/ 0 60000 65536"/>
                <a:gd name="T6" fmla="*/ 0 w 304"/>
                <a:gd name="T7" fmla="*/ 0 h 888"/>
                <a:gd name="T8" fmla="*/ 304 w 304"/>
                <a:gd name="T9" fmla="*/ 888 h 888"/>
              </a:gdLst>
              <a:ahLst/>
              <a:cxnLst>
                <a:cxn ang="T4">
                  <a:pos x="T0" y="T1"/>
                </a:cxn>
                <a:cxn ang="T5">
                  <a:pos x="T2" y="T3"/>
                </a:cxn>
              </a:cxnLst>
              <a:rect l="T6" t="T7" r="T8" b="T9"/>
              <a:pathLst>
                <a:path w="304" h="888">
                  <a:moveTo>
                    <a:pt x="304" y="888"/>
                  </a:moveTo>
                  <a:cubicBezTo>
                    <a:pt x="253" y="740"/>
                    <a:pt x="63" y="185"/>
                    <a:pt x="0" y="0"/>
                  </a:cubicBezTo>
                </a:path>
              </a:pathLst>
            </a:custGeom>
            <a:noFill/>
            <a:ln w="31750">
              <a:solidFill>
                <a:srgbClr val="000000"/>
              </a:solidFill>
              <a:round/>
              <a:headEnd/>
              <a:tailEnd type="triangle" w="med" len="med"/>
            </a:ln>
          </p:spPr>
          <p:txBody>
            <a:bodyPr>
              <a:spAutoFit/>
            </a:bodyPr>
            <a:lstStyle/>
            <a:p>
              <a:endParaRPr lang="en-US"/>
            </a:p>
          </p:txBody>
        </p:sp>
        <p:sp>
          <p:nvSpPr>
            <p:cNvPr id="9244" name="Freeform 26"/>
            <p:cNvSpPr>
              <a:spLocks/>
            </p:cNvSpPr>
            <p:nvPr/>
          </p:nvSpPr>
          <p:spPr bwMode="auto">
            <a:xfrm>
              <a:off x="3520" y="824"/>
              <a:ext cx="640" cy="536"/>
            </a:xfrm>
            <a:custGeom>
              <a:avLst/>
              <a:gdLst>
                <a:gd name="T0" fmla="*/ 640 w 640"/>
                <a:gd name="T1" fmla="*/ 536 h 536"/>
                <a:gd name="T2" fmla="*/ 0 w 640"/>
                <a:gd name="T3" fmla="*/ 0 h 536"/>
                <a:gd name="T4" fmla="*/ 0 60000 65536"/>
                <a:gd name="T5" fmla="*/ 0 60000 65536"/>
                <a:gd name="T6" fmla="*/ 0 w 640"/>
                <a:gd name="T7" fmla="*/ 0 h 536"/>
                <a:gd name="T8" fmla="*/ 640 w 640"/>
                <a:gd name="T9" fmla="*/ 536 h 536"/>
              </a:gdLst>
              <a:ahLst/>
              <a:cxnLst>
                <a:cxn ang="T4">
                  <a:pos x="T0" y="T1"/>
                </a:cxn>
                <a:cxn ang="T5">
                  <a:pos x="T2" y="T3"/>
                </a:cxn>
              </a:cxnLst>
              <a:rect l="T6" t="T7" r="T8" b="T9"/>
              <a:pathLst>
                <a:path w="640" h="536">
                  <a:moveTo>
                    <a:pt x="640" y="536"/>
                  </a:moveTo>
                  <a:cubicBezTo>
                    <a:pt x="533" y="448"/>
                    <a:pt x="133" y="112"/>
                    <a:pt x="0" y="0"/>
                  </a:cubicBezTo>
                </a:path>
              </a:pathLst>
            </a:custGeom>
            <a:noFill/>
            <a:ln w="31750">
              <a:solidFill>
                <a:srgbClr val="000000"/>
              </a:solidFill>
              <a:round/>
              <a:headEnd/>
              <a:tailEnd type="triangle" w="med" len="med"/>
            </a:ln>
          </p:spPr>
          <p:txBody>
            <a:bodyPr>
              <a:spAutoFit/>
            </a:bodyPr>
            <a:lstStyle/>
            <a:p>
              <a:endParaRPr lang="en-US"/>
            </a:p>
          </p:txBody>
        </p:sp>
        <p:sp>
          <p:nvSpPr>
            <p:cNvPr id="9245" name="Freeform 27"/>
            <p:cNvSpPr>
              <a:spLocks/>
            </p:cNvSpPr>
            <p:nvPr/>
          </p:nvSpPr>
          <p:spPr bwMode="auto">
            <a:xfrm>
              <a:off x="3136" y="1120"/>
              <a:ext cx="224" cy="312"/>
            </a:xfrm>
            <a:custGeom>
              <a:avLst/>
              <a:gdLst>
                <a:gd name="T0" fmla="*/ 0 w 224"/>
                <a:gd name="T1" fmla="*/ 0 h 312"/>
                <a:gd name="T2" fmla="*/ 224 w 224"/>
                <a:gd name="T3" fmla="*/ 312 h 312"/>
                <a:gd name="T4" fmla="*/ 0 60000 65536"/>
                <a:gd name="T5" fmla="*/ 0 60000 65536"/>
                <a:gd name="T6" fmla="*/ 0 w 224"/>
                <a:gd name="T7" fmla="*/ 0 h 312"/>
                <a:gd name="T8" fmla="*/ 224 w 224"/>
                <a:gd name="T9" fmla="*/ 312 h 312"/>
              </a:gdLst>
              <a:ahLst/>
              <a:cxnLst>
                <a:cxn ang="T4">
                  <a:pos x="T0" y="T1"/>
                </a:cxn>
                <a:cxn ang="T5">
                  <a:pos x="T2" y="T3"/>
                </a:cxn>
              </a:cxnLst>
              <a:rect l="T6" t="T7" r="T8" b="T9"/>
              <a:pathLst>
                <a:path w="224" h="312">
                  <a:moveTo>
                    <a:pt x="0" y="0"/>
                  </a:moveTo>
                  <a:cubicBezTo>
                    <a:pt x="37" y="52"/>
                    <a:pt x="177" y="247"/>
                    <a:pt x="224" y="312"/>
                  </a:cubicBezTo>
                </a:path>
              </a:pathLst>
            </a:custGeom>
            <a:noFill/>
            <a:ln w="31750">
              <a:solidFill>
                <a:srgbClr val="000000"/>
              </a:solidFill>
              <a:round/>
              <a:headEnd/>
              <a:tailEnd type="triangle" w="med" len="med"/>
            </a:ln>
          </p:spPr>
          <p:txBody>
            <a:bodyPr>
              <a:spAutoFit/>
            </a:bodyPr>
            <a:lstStyle/>
            <a:p>
              <a:endParaRPr lang="en-US"/>
            </a:p>
          </p:txBody>
        </p:sp>
        <p:sp>
          <p:nvSpPr>
            <p:cNvPr id="9246" name="Freeform 28"/>
            <p:cNvSpPr>
              <a:spLocks/>
            </p:cNvSpPr>
            <p:nvPr/>
          </p:nvSpPr>
          <p:spPr bwMode="auto">
            <a:xfrm>
              <a:off x="2664" y="2528"/>
              <a:ext cx="1512" cy="432"/>
            </a:xfrm>
            <a:custGeom>
              <a:avLst/>
              <a:gdLst>
                <a:gd name="T0" fmla="*/ 1512 w 1512"/>
                <a:gd name="T1" fmla="*/ 432 h 432"/>
                <a:gd name="T2" fmla="*/ 736 w 1512"/>
                <a:gd name="T3" fmla="*/ 280 h 432"/>
                <a:gd name="T4" fmla="*/ 0 w 1512"/>
                <a:gd name="T5" fmla="*/ 0 h 432"/>
                <a:gd name="T6" fmla="*/ 0 60000 65536"/>
                <a:gd name="T7" fmla="*/ 0 60000 65536"/>
                <a:gd name="T8" fmla="*/ 0 60000 65536"/>
                <a:gd name="T9" fmla="*/ 0 w 1512"/>
                <a:gd name="T10" fmla="*/ 0 h 432"/>
                <a:gd name="T11" fmla="*/ 1512 w 1512"/>
                <a:gd name="T12" fmla="*/ 432 h 432"/>
              </a:gdLst>
              <a:ahLst/>
              <a:cxnLst>
                <a:cxn ang="T6">
                  <a:pos x="T0" y="T1"/>
                </a:cxn>
                <a:cxn ang="T7">
                  <a:pos x="T2" y="T3"/>
                </a:cxn>
                <a:cxn ang="T8">
                  <a:pos x="T4" y="T5"/>
                </a:cxn>
              </a:cxnLst>
              <a:rect l="T9" t="T10" r="T11" b="T12"/>
              <a:pathLst>
                <a:path w="1512" h="432">
                  <a:moveTo>
                    <a:pt x="1512" y="432"/>
                  </a:moveTo>
                  <a:cubicBezTo>
                    <a:pt x="1383" y="407"/>
                    <a:pt x="988" y="352"/>
                    <a:pt x="736" y="280"/>
                  </a:cubicBezTo>
                  <a:cubicBezTo>
                    <a:pt x="484" y="208"/>
                    <a:pt x="153" y="58"/>
                    <a:pt x="0" y="0"/>
                  </a:cubicBezTo>
                </a:path>
              </a:pathLst>
            </a:custGeom>
            <a:noFill/>
            <a:ln w="31750">
              <a:solidFill>
                <a:srgbClr val="000000"/>
              </a:solidFill>
              <a:round/>
              <a:headEnd/>
              <a:tailEnd type="triangle" w="med" len="med"/>
            </a:ln>
          </p:spPr>
          <p:txBody>
            <a:bodyPr>
              <a:spAutoFit/>
            </a:bodyPr>
            <a:lstStyle/>
            <a:p>
              <a:endParaRPr lang="en-US"/>
            </a:p>
          </p:txBody>
        </p:sp>
        <p:sp>
          <p:nvSpPr>
            <p:cNvPr id="9247" name="Freeform 29"/>
            <p:cNvSpPr>
              <a:spLocks/>
            </p:cNvSpPr>
            <p:nvPr/>
          </p:nvSpPr>
          <p:spPr bwMode="auto">
            <a:xfrm>
              <a:off x="1077" y="2520"/>
              <a:ext cx="763" cy="353"/>
            </a:xfrm>
            <a:custGeom>
              <a:avLst/>
              <a:gdLst>
                <a:gd name="T0" fmla="*/ 0 w 763"/>
                <a:gd name="T1" fmla="*/ 353 h 353"/>
                <a:gd name="T2" fmla="*/ 763 w 763"/>
                <a:gd name="T3" fmla="*/ 0 h 353"/>
                <a:gd name="T4" fmla="*/ 0 60000 65536"/>
                <a:gd name="T5" fmla="*/ 0 60000 65536"/>
                <a:gd name="T6" fmla="*/ 0 w 763"/>
                <a:gd name="T7" fmla="*/ 0 h 353"/>
                <a:gd name="T8" fmla="*/ 763 w 763"/>
                <a:gd name="T9" fmla="*/ 353 h 353"/>
              </a:gdLst>
              <a:ahLst/>
              <a:cxnLst>
                <a:cxn ang="T4">
                  <a:pos x="T0" y="T1"/>
                </a:cxn>
                <a:cxn ang="T5">
                  <a:pos x="T2" y="T3"/>
                </a:cxn>
              </a:cxnLst>
              <a:rect l="T6" t="T7" r="T8" b="T9"/>
              <a:pathLst>
                <a:path w="763" h="353">
                  <a:moveTo>
                    <a:pt x="0" y="353"/>
                  </a:moveTo>
                  <a:cubicBezTo>
                    <a:pt x="127" y="294"/>
                    <a:pt x="604" y="74"/>
                    <a:pt x="763" y="0"/>
                  </a:cubicBezTo>
                </a:path>
              </a:pathLst>
            </a:custGeom>
            <a:noFill/>
            <a:ln w="31750">
              <a:solidFill>
                <a:srgbClr val="000000"/>
              </a:solidFill>
              <a:round/>
              <a:headEnd/>
              <a:tailEnd type="triangle" w="med" len="med"/>
            </a:ln>
          </p:spPr>
          <p:txBody>
            <a:bodyPr>
              <a:spAutoFit/>
            </a:bodyPr>
            <a:lstStyle/>
            <a:p>
              <a:endParaRPr lang="en-US"/>
            </a:p>
          </p:txBody>
        </p:sp>
        <p:sp>
          <p:nvSpPr>
            <p:cNvPr id="9248" name="Rectangle 30"/>
            <p:cNvSpPr>
              <a:spLocks noChangeArrowheads="1"/>
            </p:cNvSpPr>
            <p:nvPr/>
          </p:nvSpPr>
          <p:spPr bwMode="auto">
            <a:xfrm>
              <a:off x="2052" y="970"/>
              <a:ext cx="1621" cy="198"/>
            </a:xfrm>
            <a:prstGeom prst="rect">
              <a:avLst/>
            </a:prstGeom>
            <a:noFill/>
            <a:ln w="9525">
              <a:noFill/>
              <a:miter lim="800000"/>
              <a:headEnd/>
              <a:tailEnd/>
            </a:ln>
          </p:spPr>
          <p:txBody>
            <a:bodyPr lIns="0" tIns="0" rIns="0" bIns="0">
              <a:spAutoFit/>
            </a:bodyPr>
            <a:lstStyle/>
            <a:p>
              <a:pPr algn="ctr" eaLnBrk="0" hangingPunct="0">
                <a:spcBef>
                  <a:spcPct val="50000"/>
                </a:spcBef>
              </a:pPr>
              <a:r>
                <a:rPr lang="en-US" sz="1800"/>
                <a:t>CO</a:t>
              </a:r>
              <a:r>
                <a:rPr lang="en-US" sz="1800" baseline="-25000"/>
                <a:t>2</a:t>
              </a:r>
              <a:r>
                <a:rPr lang="en-US" sz="1800"/>
                <a:t> in the air and water</a:t>
              </a:r>
              <a:endParaRPr lang="en-US" sz="2000" b="1">
                <a:latin typeface="Arial Unicode MS" pitchFamily="34" charset="-128"/>
              </a:endParaRPr>
            </a:p>
          </p:txBody>
        </p:sp>
      </p:grpSp>
      <p:sp>
        <p:nvSpPr>
          <p:cNvPr id="9222" name="Text Box 31"/>
          <p:cNvSpPr txBox="1">
            <a:spLocks noChangeArrowheads="1"/>
          </p:cNvSpPr>
          <p:nvPr/>
        </p:nvSpPr>
        <p:spPr bwMode="auto">
          <a:xfrm>
            <a:off x="1685925" y="5886450"/>
            <a:ext cx="6950075" cy="560388"/>
          </a:xfrm>
          <a:prstGeom prst="rect">
            <a:avLst/>
          </a:prstGeom>
          <a:noFill/>
          <a:ln w="19050" algn="ctr">
            <a:noFill/>
            <a:miter lim="800000"/>
            <a:headEnd/>
            <a:tailEnd/>
          </a:ln>
        </p:spPr>
        <p:txBody>
          <a:bodyPr wrap="none" lIns="91352" tIns="45680" rIns="91352" bIns="45680">
            <a:spAutoFit/>
          </a:bodyPr>
          <a:lstStyle/>
          <a:p>
            <a:pPr eaLnBrk="0" hangingPunct="0">
              <a:spcBef>
                <a:spcPct val="20000"/>
              </a:spcBef>
            </a:pPr>
            <a:r>
              <a:rPr lang="en-AU" sz="1400" b="1">
                <a:latin typeface="Verdana" pitchFamily="34" charset="0"/>
              </a:rPr>
              <a:t>More about Gaia Engineering at</a:t>
            </a:r>
          </a:p>
          <a:p>
            <a:pPr eaLnBrk="0" hangingPunct="0">
              <a:spcBef>
                <a:spcPct val="20000"/>
              </a:spcBef>
            </a:pPr>
            <a:r>
              <a:rPr lang="en-US" sz="1400" b="1">
                <a:latin typeface="Verdana" pitchFamily="34" charset="0"/>
              </a:rPr>
              <a:t>http://www.tececo.com.au/simple.gaiaengineering_summary.php </a:t>
            </a:r>
          </a:p>
        </p:txBody>
      </p:sp>
    </p:spTree>
    <p:extLst>
      <p:ext uri="{BB962C8B-B14F-4D97-AF65-F5344CB8AC3E}">
        <p14:creationId xmlns:p14="http://schemas.microsoft.com/office/powerpoint/2010/main" val="299250290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52928" cy="664234"/>
          </a:xfrm>
        </p:spPr>
        <p:txBody>
          <a:bodyPr>
            <a:normAutofit fontScale="90000"/>
          </a:bodyPr>
          <a:lstStyle/>
          <a:p>
            <a:r>
              <a:rPr lang="en-AU" dirty="0" smtClean="0"/>
              <a:t>Conclusions</a:t>
            </a:r>
            <a:endParaRPr lang="en-AU"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8" name="Text Box 6"/>
          <p:cNvSpPr txBox="1">
            <a:spLocks noChangeArrowheads="1"/>
          </p:cNvSpPr>
          <p:nvPr/>
        </p:nvSpPr>
        <p:spPr bwMode="auto">
          <a:xfrm>
            <a:off x="1001488" y="5301738"/>
            <a:ext cx="7069015" cy="830997"/>
          </a:xfrm>
          <a:prstGeom prst="rect">
            <a:avLst/>
          </a:prstGeom>
          <a:solidFill>
            <a:srgbClr val="CCFFCC"/>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dirty="0" smtClean="0"/>
              <a:t>Solving global warming is </a:t>
            </a:r>
            <a:r>
              <a:rPr lang="en-US" altLang="en-US" sz="2400" b="1" dirty="0"/>
              <a:t>only possible economically. It will not happen because it is necessary or right.</a:t>
            </a:r>
          </a:p>
        </p:txBody>
      </p:sp>
      <p:sp>
        <p:nvSpPr>
          <p:cNvPr id="9" name="TextBox 8"/>
          <p:cNvSpPr txBox="1"/>
          <p:nvPr/>
        </p:nvSpPr>
        <p:spPr>
          <a:xfrm>
            <a:off x="445282" y="683529"/>
            <a:ext cx="8234174" cy="4478149"/>
          </a:xfrm>
          <a:prstGeom prst="rect">
            <a:avLst/>
          </a:prstGeom>
          <a:noFill/>
        </p:spPr>
        <p:txBody>
          <a:bodyPr wrap="square" rtlCol="0">
            <a:spAutoFit/>
          </a:bodyPr>
          <a:lstStyle/>
          <a:p>
            <a:pPr marL="285750" indent="-285750">
              <a:buFont typeface="Arial" panose="020B0604020202020204" pitchFamily="34" charset="0"/>
              <a:buChar char="•"/>
            </a:pPr>
            <a:r>
              <a:rPr lang="en-AU" sz="1900" dirty="0" smtClean="0"/>
              <a:t>Polluting the global commons must stop altogether. We must stop throwing energy, matter and dangerous molecules away.  There is no such place.</a:t>
            </a:r>
          </a:p>
          <a:p>
            <a:pPr marL="285750" indent="-285750">
              <a:buFont typeface="Arial" panose="020B0604020202020204" pitchFamily="34" charset="0"/>
              <a:buChar char="•"/>
            </a:pPr>
            <a:r>
              <a:rPr lang="en-AU" sz="1900" dirty="0" smtClean="0"/>
              <a:t>Interactions </a:t>
            </a:r>
            <a:r>
              <a:rPr lang="en-AU" sz="1900" dirty="0"/>
              <a:t>with the biosphere-geosphere must be sustainable</a:t>
            </a:r>
          </a:p>
          <a:p>
            <a:pPr marL="285750" indent="-285750">
              <a:buFont typeface="Arial" panose="020B0604020202020204" pitchFamily="34" charset="0"/>
              <a:buChar char="•"/>
            </a:pPr>
            <a:r>
              <a:rPr lang="en-AU" sz="1900" dirty="0" smtClean="0"/>
              <a:t>The </a:t>
            </a:r>
            <a:r>
              <a:rPr lang="en-AU" sz="1900" dirty="0" err="1" smtClean="0"/>
              <a:t>technosphere</a:t>
            </a:r>
            <a:r>
              <a:rPr lang="en-AU" sz="1900" dirty="0" smtClean="0"/>
              <a:t> must be contained within itself with 100% recycling.</a:t>
            </a:r>
            <a:endParaRPr lang="en-AU" sz="1900" dirty="0"/>
          </a:p>
          <a:p>
            <a:pPr marL="285750" indent="-285750">
              <a:buFont typeface="Arial" panose="020B0604020202020204" pitchFamily="34" charset="0"/>
              <a:buChar char="•"/>
            </a:pPr>
            <a:r>
              <a:rPr lang="en-AU" sz="1900" dirty="0" smtClean="0"/>
              <a:t>Recycling everything including CO</a:t>
            </a:r>
            <a:r>
              <a:rPr lang="en-AU" sz="1900" baseline="-25000" dirty="0" smtClean="0"/>
              <a:t>2</a:t>
            </a:r>
            <a:r>
              <a:rPr lang="en-AU" sz="1900" dirty="0" smtClean="0"/>
              <a:t> is technically possible.</a:t>
            </a:r>
            <a:endParaRPr lang="en-AU" sz="1900" dirty="0"/>
          </a:p>
          <a:p>
            <a:pPr marL="285750" indent="-285750">
              <a:buFont typeface="Arial" panose="020B0604020202020204" pitchFamily="34" charset="0"/>
              <a:buChar char="•"/>
            </a:pPr>
            <a:r>
              <a:rPr lang="en-AU" sz="1900" dirty="0" smtClean="0"/>
              <a:t>As energy drives the supply and waste chains (the techno-process), with efficient recycling we can reduce the embodied energy &amp; emissions of materials.</a:t>
            </a:r>
          </a:p>
          <a:p>
            <a:pPr marL="285750" indent="-285750">
              <a:buFont typeface="Arial" panose="020B0604020202020204" pitchFamily="34" charset="0"/>
              <a:buChar char="•"/>
            </a:pPr>
            <a:r>
              <a:rPr lang="en-AU" sz="1900" dirty="0" smtClean="0"/>
              <a:t>There is a huge potential resource in renewable energy especially </a:t>
            </a:r>
            <a:r>
              <a:rPr lang="en-AU" sz="1900" dirty="0"/>
              <a:t>of unused wind and </a:t>
            </a:r>
            <a:r>
              <a:rPr lang="en-AU" sz="1900" dirty="0" smtClean="0"/>
              <a:t>solar given their significant flux.</a:t>
            </a:r>
          </a:p>
          <a:p>
            <a:pPr marL="285750" indent="-285750">
              <a:buFont typeface="Arial" panose="020B0604020202020204" pitchFamily="34" charset="0"/>
              <a:buChar char="•"/>
            </a:pPr>
            <a:r>
              <a:rPr lang="en-AU" sz="1900" dirty="0" smtClean="0"/>
              <a:t>Flexible value adding processes compliment the development of renewable energy and materials by providing a use that may otherwise be wasted if in over supply because of prevailing conditions.</a:t>
            </a:r>
          </a:p>
          <a:p>
            <a:pPr marL="285750" indent="-285750">
              <a:buFont typeface="Arial" panose="020B0604020202020204" pitchFamily="34" charset="0"/>
              <a:buChar char="•"/>
            </a:pPr>
            <a:r>
              <a:rPr lang="en-AU" sz="1900" dirty="0" err="1" smtClean="0"/>
              <a:t>Syncarb</a:t>
            </a:r>
            <a:r>
              <a:rPr lang="en-AU" sz="1900" dirty="0" smtClean="0"/>
              <a:t> is flexible process and a game changer in relation to the above because it reverses much of the supply and waste chains in the techno-process.</a:t>
            </a:r>
            <a:endParaRPr lang="en-AU" sz="1900" dirty="0"/>
          </a:p>
        </p:txBody>
      </p:sp>
    </p:spTree>
    <p:extLst>
      <p:ext uri="{BB962C8B-B14F-4D97-AF65-F5344CB8AC3E}">
        <p14:creationId xmlns:p14="http://schemas.microsoft.com/office/powerpoint/2010/main" val="7277770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1149" y="2101363"/>
            <a:ext cx="3791653" cy="3449020"/>
          </a:xfrm>
          <a:prstGeom prst="rect">
            <a:avLst/>
          </a:prstGeom>
        </p:spPr>
      </p:pic>
      <p:sp>
        <p:nvSpPr>
          <p:cNvPr id="8" name="TextBox 7"/>
          <p:cNvSpPr txBox="1"/>
          <p:nvPr/>
        </p:nvSpPr>
        <p:spPr>
          <a:xfrm>
            <a:off x="4608598" y="3003163"/>
            <a:ext cx="4329213" cy="2246769"/>
          </a:xfrm>
          <a:prstGeom prst="rect">
            <a:avLst/>
          </a:prstGeom>
          <a:noFill/>
        </p:spPr>
        <p:txBody>
          <a:bodyPr wrap="square" rtlCol="0">
            <a:spAutoFit/>
          </a:bodyPr>
          <a:lstStyle/>
          <a:p>
            <a:r>
              <a:rPr lang="en-AU" sz="2000" dirty="0" err="1" smtClean="0"/>
              <a:t>Carbonsafe</a:t>
            </a:r>
            <a:r>
              <a:rPr lang="en-AU" sz="2000" dirty="0" smtClean="0"/>
              <a:t> Pty Ltd</a:t>
            </a:r>
          </a:p>
          <a:p>
            <a:r>
              <a:rPr lang="en-AU" sz="2000" dirty="0"/>
              <a:t>497 Main Road</a:t>
            </a:r>
            <a:br>
              <a:rPr lang="en-AU" sz="2000" dirty="0"/>
            </a:br>
            <a:r>
              <a:rPr lang="en-AU" sz="2000" dirty="0"/>
              <a:t>Glenorchy</a:t>
            </a:r>
            <a:br>
              <a:rPr lang="en-AU" sz="2000" dirty="0"/>
            </a:br>
            <a:r>
              <a:rPr lang="en-AU" sz="2000" dirty="0"/>
              <a:t>Tasmania 7010 </a:t>
            </a:r>
            <a:r>
              <a:rPr lang="en-AU" sz="2000" dirty="0" smtClean="0"/>
              <a:t>Australia</a:t>
            </a:r>
          </a:p>
          <a:p>
            <a:r>
              <a:rPr lang="en-AU" sz="2000" dirty="0" smtClean="0"/>
              <a:t>Ph/Fax: +61 (0)3 62492352</a:t>
            </a:r>
          </a:p>
          <a:p>
            <a:r>
              <a:rPr lang="en-AU" sz="2000" dirty="0" smtClean="0"/>
              <a:t>Mob:     +61 (0)413993911</a:t>
            </a:r>
          </a:p>
          <a:p>
            <a:r>
              <a:rPr lang="en-AU" sz="2000" dirty="0" smtClean="0"/>
              <a:t>Email:    john.Harrison@carbonsafe.com</a:t>
            </a:r>
            <a:endParaRPr lang="en-AU" sz="2400" dirty="0"/>
          </a:p>
        </p:txBody>
      </p:sp>
      <p:sp>
        <p:nvSpPr>
          <p:cNvPr id="9" name="Rectangle 8"/>
          <p:cNvSpPr/>
          <p:nvPr/>
        </p:nvSpPr>
        <p:spPr>
          <a:xfrm>
            <a:off x="28115" y="19917"/>
            <a:ext cx="9160969" cy="1384995"/>
          </a:xfrm>
          <a:prstGeom prst="rect">
            <a:avLst/>
          </a:prstGeom>
          <a:noFill/>
        </p:spPr>
        <p:txBody>
          <a:bodyPr wrap="none" lIns="91440" tIns="45720" rIns="91440" bIns="45720">
            <a:spAutoFit/>
          </a:bodyPr>
          <a:lstStyle/>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I have spent a lifetime inventing new technology paradigms.</a:t>
            </a:r>
          </a:p>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 Please help me turn my ideas for a better, more profitable</a:t>
            </a:r>
          </a:p>
          <a:p>
            <a:pPr algn="ctr"/>
            <a:r>
              <a:rPr lang="en-AU" sz="2800" b="1" i="1" dirty="0" smtClean="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rPr>
              <a:t>and sustainable future into invoices before it is too late.</a:t>
            </a:r>
            <a:endParaRPr lang="en-AU" sz="2800" b="1" i="1" dirty="0">
              <a:ln w="0"/>
              <a:solidFill>
                <a:schemeClr val="accent1">
                  <a:lumMod val="75000"/>
                </a:schemeClr>
              </a:solidFill>
              <a:effectLst>
                <a:glow rad="88900">
                  <a:srgbClr val="00B050">
                    <a:alpha val="40000"/>
                  </a:srgbClr>
                </a:glow>
                <a:outerShdw blurRad="38100" dist="25400" dir="5400000" algn="ctr" rotWithShape="0">
                  <a:srgbClr val="92D050">
                    <a:alpha val="41000"/>
                  </a:srgbClr>
                </a:outerShdw>
                <a:reflection blurRad="127000" stA="84000" endPos="52000" dir="5400000" sy="-100000" algn="bl" rotWithShape="0"/>
              </a:effectLst>
            </a:endParaRPr>
          </a:p>
        </p:txBody>
      </p:sp>
      <p:sp>
        <p:nvSpPr>
          <p:cNvPr id="13" name="Footer Placeholder 2"/>
          <p:cNvSpPr>
            <a:spLocks noGrp="1"/>
          </p:cNvSpPr>
          <p:nvPr>
            <p:ph type="ftr" sz="quarter" idx="11"/>
          </p:nvPr>
        </p:nvSpPr>
        <p:spPr/>
        <p:txBody>
          <a:bodyPr/>
          <a:lstStyle/>
          <a:p>
            <a:r>
              <a:rPr lang="en-AU" dirty="0" smtClean="0"/>
              <a:t>Presentations downloadable from TecEco.com and CarbonSafe.com.  See also GaiaEngineering.com</a:t>
            </a:r>
            <a:endParaRPr lang="en-AU" dirty="0"/>
          </a:p>
        </p:txBody>
      </p:sp>
      <p:sp>
        <p:nvSpPr>
          <p:cNvPr id="4" name="Rectangle 3"/>
          <p:cNvSpPr/>
          <p:nvPr/>
        </p:nvSpPr>
        <p:spPr>
          <a:xfrm>
            <a:off x="4608598" y="2110573"/>
            <a:ext cx="3214791" cy="461665"/>
          </a:xfrm>
          <a:prstGeom prst="rect">
            <a:avLst/>
          </a:prstGeom>
        </p:spPr>
        <p:txBody>
          <a:bodyPr wrap="none">
            <a:spAutoFit/>
          </a:bodyPr>
          <a:lstStyle/>
          <a:p>
            <a:r>
              <a:rPr lang="en-AU" sz="2400" dirty="0"/>
              <a:t>Aubrey John W Harrison</a:t>
            </a:r>
          </a:p>
        </p:txBody>
      </p:sp>
      <p:sp>
        <p:nvSpPr>
          <p:cNvPr id="2" name="TextBox 1"/>
          <p:cNvSpPr txBox="1"/>
          <p:nvPr/>
        </p:nvSpPr>
        <p:spPr>
          <a:xfrm>
            <a:off x="6431999" y="5380944"/>
            <a:ext cx="1687069" cy="646331"/>
          </a:xfrm>
          <a:prstGeom prst="rect">
            <a:avLst/>
          </a:prstGeom>
          <a:noFill/>
        </p:spPr>
        <p:txBody>
          <a:bodyPr wrap="square" rtlCol="0">
            <a:spAutoFit/>
          </a:bodyPr>
          <a:lstStyle/>
          <a:p>
            <a:r>
              <a:rPr lang="zh-CN" altLang="en-US" dirty="0" smtClean="0"/>
              <a:t>谢谢聆听</a:t>
            </a:r>
            <a:endParaRPr lang="en-US" altLang="zh-CN" dirty="0" smtClean="0"/>
          </a:p>
          <a:p>
            <a:r>
              <a:rPr lang="en-US" dirty="0" err="1" smtClean="0"/>
              <a:t>Xiexie</a:t>
            </a:r>
            <a:r>
              <a:rPr lang="en-US" dirty="0" smtClean="0"/>
              <a:t> Ling ting</a:t>
            </a:r>
            <a:endParaRPr lang="en-AU" dirty="0"/>
          </a:p>
        </p:txBody>
      </p:sp>
    </p:spTree>
    <p:extLst>
      <p:ext uri="{BB962C8B-B14F-4D97-AF65-F5344CB8AC3E}">
        <p14:creationId xmlns:p14="http://schemas.microsoft.com/office/powerpoint/2010/main" val="3089250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smtClean="0"/>
              <a:t>Crustal Sinks</a:t>
            </a:r>
            <a:endParaRPr lang="en-AU" dirty="0"/>
          </a:p>
        </p:txBody>
      </p:sp>
      <p:sp>
        <p:nvSpPr>
          <p:cNvPr id="4" name="Footer Placeholder 3"/>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6" name="Line 4"/>
          <p:cNvSpPr>
            <a:spLocks noChangeShapeType="1"/>
          </p:cNvSpPr>
          <p:nvPr/>
        </p:nvSpPr>
        <p:spPr bwMode="auto">
          <a:xfrm>
            <a:off x="1331913" y="5817146"/>
            <a:ext cx="5972175" cy="0"/>
          </a:xfrm>
          <a:prstGeom prst="line">
            <a:avLst/>
          </a:prstGeom>
          <a:noFill/>
          <a:ln w="28575">
            <a:solidFill>
              <a:srgbClr val="000000"/>
            </a:solidFill>
            <a:round/>
            <a:headEnd/>
            <a:tailEnd/>
          </a:ln>
        </p:spPr>
        <p:txBody>
          <a:bodyPr/>
          <a:lstStyle/>
          <a:p>
            <a:endParaRPr lang="en-AU"/>
          </a:p>
        </p:txBody>
      </p:sp>
      <p:sp>
        <p:nvSpPr>
          <p:cNvPr id="7" name="Line 5"/>
          <p:cNvSpPr>
            <a:spLocks noChangeShapeType="1"/>
          </p:cNvSpPr>
          <p:nvPr/>
        </p:nvSpPr>
        <p:spPr bwMode="auto">
          <a:xfrm flipV="1">
            <a:off x="7304088" y="692696"/>
            <a:ext cx="3175" cy="5133975"/>
          </a:xfrm>
          <a:prstGeom prst="line">
            <a:avLst/>
          </a:prstGeom>
          <a:noFill/>
          <a:ln w="28575">
            <a:solidFill>
              <a:srgbClr val="000000"/>
            </a:solidFill>
            <a:round/>
            <a:headEnd/>
            <a:tailEnd/>
          </a:ln>
        </p:spPr>
        <p:txBody>
          <a:bodyPr/>
          <a:lstStyle/>
          <a:p>
            <a:endParaRPr lang="en-AU"/>
          </a:p>
        </p:txBody>
      </p:sp>
      <p:sp>
        <p:nvSpPr>
          <p:cNvPr id="8" name="Rectangle 6"/>
          <p:cNvSpPr>
            <a:spLocks noChangeArrowheads="1"/>
          </p:cNvSpPr>
          <p:nvPr/>
        </p:nvSpPr>
        <p:spPr bwMode="auto">
          <a:xfrm>
            <a:off x="6218238" y="949871"/>
            <a:ext cx="1009650" cy="4857750"/>
          </a:xfrm>
          <a:prstGeom prst="rect">
            <a:avLst/>
          </a:prstGeom>
          <a:solidFill>
            <a:srgbClr val="FFCC00"/>
          </a:solidFill>
          <a:ln w="9525">
            <a:solidFill>
              <a:srgbClr val="000000"/>
            </a:solidFill>
            <a:miter lim="800000"/>
            <a:headEnd/>
            <a:tailEnd/>
          </a:ln>
        </p:spPr>
        <p:txBody>
          <a:bodyPr/>
          <a:lstStyle/>
          <a:p>
            <a:pPr algn="l"/>
            <a:r>
              <a:rPr lang="en-US" sz="1200" b="1"/>
              <a:t>Carbonate sediment</a:t>
            </a:r>
          </a:p>
          <a:p>
            <a:pPr algn="l"/>
            <a:r>
              <a:rPr lang="en-US" sz="1200" b="1"/>
              <a:t>40,000,000 Gt</a:t>
            </a:r>
            <a:endParaRPr lang="en-US" sz="1800"/>
          </a:p>
        </p:txBody>
      </p:sp>
      <p:sp>
        <p:nvSpPr>
          <p:cNvPr id="9" name="Rectangle 7"/>
          <p:cNvSpPr>
            <a:spLocks noChangeArrowheads="1"/>
          </p:cNvSpPr>
          <p:nvPr/>
        </p:nvSpPr>
        <p:spPr bwMode="auto">
          <a:xfrm>
            <a:off x="4276725" y="5772696"/>
            <a:ext cx="904875" cy="44450"/>
          </a:xfrm>
          <a:prstGeom prst="rect">
            <a:avLst/>
          </a:prstGeom>
          <a:solidFill>
            <a:srgbClr val="FF0000"/>
          </a:solidFill>
          <a:ln w="9525">
            <a:solidFill>
              <a:srgbClr val="000000"/>
            </a:solidFill>
            <a:miter lim="800000"/>
            <a:headEnd/>
            <a:tailEnd/>
          </a:ln>
        </p:spPr>
        <p:txBody>
          <a:bodyPr/>
          <a:lstStyle/>
          <a:p>
            <a:pPr algn="l"/>
            <a:endParaRPr lang="en-US" sz="1800"/>
          </a:p>
        </p:txBody>
      </p:sp>
      <p:sp>
        <p:nvSpPr>
          <p:cNvPr id="10" name="Line 8"/>
          <p:cNvSpPr>
            <a:spLocks noChangeShapeType="1"/>
          </p:cNvSpPr>
          <p:nvPr/>
        </p:nvSpPr>
        <p:spPr bwMode="auto">
          <a:xfrm>
            <a:off x="3236913" y="5807621"/>
            <a:ext cx="895350" cy="0"/>
          </a:xfrm>
          <a:prstGeom prst="line">
            <a:avLst/>
          </a:prstGeom>
          <a:noFill/>
          <a:ln w="9525">
            <a:solidFill>
              <a:srgbClr val="800000"/>
            </a:solidFill>
            <a:round/>
            <a:headEnd/>
            <a:tailEnd/>
          </a:ln>
        </p:spPr>
        <p:txBody>
          <a:bodyPr/>
          <a:lstStyle/>
          <a:p>
            <a:endParaRPr lang="en-AU"/>
          </a:p>
        </p:txBody>
      </p:sp>
      <p:sp>
        <p:nvSpPr>
          <p:cNvPr id="11" name="Freeform 9"/>
          <p:cNvSpPr>
            <a:spLocks/>
          </p:cNvSpPr>
          <p:nvPr/>
        </p:nvSpPr>
        <p:spPr bwMode="auto">
          <a:xfrm>
            <a:off x="2303463" y="1654721"/>
            <a:ext cx="3867150" cy="4143375"/>
          </a:xfrm>
          <a:custGeom>
            <a:avLst/>
            <a:gdLst/>
            <a:ahLst/>
            <a:cxnLst>
              <a:cxn ang="0">
                <a:pos x="0" y="6405"/>
              </a:cxn>
              <a:cxn ang="0">
                <a:pos x="5445" y="4815"/>
              </a:cxn>
              <a:cxn ang="0">
                <a:pos x="6030" y="0"/>
              </a:cxn>
            </a:cxnLst>
            <a:rect l="0" t="0" r="r" b="b"/>
            <a:pathLst>
              <a:path w="6090" h="6525">
                <a:moveTo>
                  <a:pt x="0" y="6405"/>
                </a:moveTo>
                <a:cubicBezTo>
                  <a:pt x="2280" y="6345"/>
                  <a:pt x="4800" y="6525"/>
                  <a:pt x="5445" y="4815"/>
                </a:cubicBezTo>
                <a:cubicBezTo>
                  <a:pt x="6090" y="3105"/>
                  <a:pt x="5925" y="855"/>
                  <a:pt x="6030" y="0"/>
                </a:cubicBezTo>
              </a:path>
            </a:pathLst>
          </a:custGeom>
          <a:noFill/>
          <a:ln w="63500">
            <a:solidFill>
              <a:srgbClr val="0000FF"/>
            </a:solidFill>
            <a:round/>
            <a:headEnd type="none" w="med" len="med"/>
            <a:tailEnd type="triangle" w="med" len="med"/>
          </a:ln>
        </p:spPr>
        <p:txBody>
          <a:bodyPr/>
          <a:lstStyle/>
          <a:p>
            <a:endParaRPr lang="en-AU"/>
          </a:p>
        </p:txBody>
      </p:sp>
      <p:sp>
        <p:nvSpPr>
          <p:cNvPr id="12" name="Text Box 10"/>
          <p:cNvSpPr txBox="1">
            <a:spLocks noChangeArrowheads="1"/>
          </p:cNvSpPr>
          <p:nvPr/>
        </p:nvSpPr>
        <p:spPr bwMode="auto">
          <a:xfrm>
            <a:off x="4160206" y="5826671"/>
            <a:ext cx="924558" cy="704850"/>
          </a:xfrm>
          <a:prstGeom prst="rect">
            <a:avLst/>
          </a:prstGeom>
          <a:noFill/>
          <a:ln w="9525">
            <a:noFill/>
            <a:miter lim="800000"/>
            <a:headEnd/>
            <a:tailEnd/>
          </a:ln>
        </p:spPr>
        <p:txBody>
          <a:bodyPr/>
          <a:lstStyle/>
          <a:p>
            <a:pPr algn="l"/>
            <a:r>
              <a:rPr lang="en-US" sz="1200" b="1" dirty="0"/>
              <a:t>Fossil Fuels </a:t>
            </a:r>
            <a:r>
              <a:rPr lang="en-US" sz="1200" b="1" dirty="0" smtClean="0"/>
              <a:t>8000 </a:t>
            </a:r>
            <a:r>
              <a:rPr lang="en-US" sz="1200" b="1" dirty="0"/>
              <a:t>Gt</a:t>
            </a:r>
            <a:endParaRPr lang="en-US" sz="1800" dirty="0"/>
          </a:p>
        </p:txBody>
      </p:sp>
      <p:sp>
        <p:nvSpPr>
          <p:cNvPr id="13" name="Text Box 11"/>
          <p:cNvSpPr txBox="1">
            <a:spLocks noChangeArrowheads="1"/>
          </p:cNvSpPr>
          <p:nvPr/>
        </p:nvSpPr>
        <p:spPr bwMode="auto">
          <a:xfrm>
            <a:off x="3236280" y="5836196"/>
            <a:ext cx="847725" cy="740965"/>
          </a:xfrm>
          <a:prstGeom prst="rect">
            <a:avLst/>
          </a:prstGeom>
          <a:noFill/>
          <a:ln w="9525">
            <a:noFill/>
            <a:miter lim="800000"/>
            <a:headEnd/>
            <a:tailEnd/>
          </a:ln>
        </p:spPr>
        <p:txBody>
          <a:bodyPr/>
          <a:lstStyle/>
          <a:p>
            <a:pPr algn="l"/>
            <a:r>
              <a:rPr lang="en-US" sz="1200" b="1" dirty="0"/>
              <a:t>Soils and Detritus </a:t>
            </a:r>
            <a:r>
              <a:rPr lang="en-US" sz="1200" b="1" dirty="0" smtClean="0"/>
              <a:t>2000 </a:t>
            </a:r>
            <a:r>
              <a:rPr lang="en-US" sz="1200" b="1" dirty="0"/>
              <a:t>Gt</a:t>
            </a:r>
            <a:endParaRPr lang="en-US" sz="1800" dirty="0"/>
          </a:p>
        </p:txBody>
      </p:sp>
      <p:sp>
        <p:nvSpPr>
          <p:cNvPr id="14" name="Text Box 12"/>
          <p:cNvSpPr txBox="1">
            <a:spLocks noChangeArrowheads="1"/>
          </p:cNvSpPr>
          <p:nvPr/>
        </p:nvSpPr>
        <p:spPr bwMode="auto">
          <a:xfrm>
            <a:off x="2260600" y="5836196"/>
            <a:ext cx="976313" cy="514350"/>
          </a:xfrm>
          <a:prstGeom prst="rect">
            <a:avLst/>
          </a:prstGeom>
          <a:noFill/>
          <a:ln w="9525">
            <a:noFill/>
            <a:miter lim="800000"/>
            <a:headEnd/>
            <a:tailEnd/>
          </a:ln>
        </p:spPr>
        <p:txBody>
          <a:bodyPr/>
          <a:lstStyle/>
          <a:p>
            <a:pPr algn="l"/>
            <a:r>
              <a:rPr lang="en-US" sz="1200" b="1" dirty="0"/>
              <a:t>Plants 600 Gt</a:t>
            </a:r>
            <a:endParaRPr lang="en-US" sz="1800" dirty="0"/>
          </a:p>
        </p:txBody>
      </p:sp>
      <p:sp>
        <p:nvSpPr>
          <p:cNvPr id="15" name="Rectangle 13"/>
          <p:cNvSpPr>
            <a:spLocks noChangeArrowheads="1"/>
          </p:cNvSpPr>
          <p:nvPr/>
        </p:nvSpPr>
        <p:spPr bwMode="auto">
          <a:xfrm>
            <a:off x="5248275" y="5712371"/>
            <a:ext cx="904875" cy="95250"/>
          </a:xfrm>
          <a:prstGeom prst="rect">
            <a:avLst/>
          </a:prstGeom>
          <a:solidFill>
            <a:srgbClr val="FFFF00"/>
          </a:solidFill>
          <a:ln w="9525">
            <a:solidFill>
              <a:srgbClr val="000000"/>
            </a:solidFill>
            <a:miter lim="800000"/>
            <a:headEnd/>
            <a:tailEnd/>
          </a:ln>
        </p:spPr>
        <p:txBody>
          <a:bodyPr/>
          <a:lstStyle/>
          <a:p>
            <a:pPr algn="l"/>
            <a:endParaRPr lang="en-US" sz="1800"/>
          </a:p>
        </p:txBody>
      </p:sp>
      <p:sp>
        <p:nvSpPr>
          <p:cNvPr id="16" name="Text Box 14"/>
          <p:cNvSpPr txBox="1">
            <a:spLocks noChangeArrowheads="1"/>
          </p:cNvSpPr>
          <p:nvPr/>
        </p:nvSpPr>
        <p:spPr bwMode="auto">
          <a:xfrm>
            <a:off x="5189538" y="5807621"/>
            <a:ext cx="971550" cy="704850"/>
          </a:xfrm>
          <a:prstGeom prst="rect">
            <a:avLst/>
          </a:prstGeom>
          <a:noFill/>
          <a:ln w="9525">
            <a:noFill/>
            <a:miter lim="800000"/>
            <a:headEnd/>
            <a:tailEnd/>
          </a:ln>
        </p:spPr>
        <p:txBody>
          <a:bodyPr/>
          <a:lstStyle/>
          <a:p>
            <a:pPr algn="l"/>
            <a:r>
              <a:rPr lang="en-US" sz="1200" b="1" dirty="0"/>
              <a:t>Methane Clathrates</a:t>
            </a:r>
          </a:p>
          <a:p>
            <a:pPr algn="l"/>
            <a:r>
              <a:rPr lang="en-US" sz="1200" b="1" dirty="0" smtClean="0"/>
              <a:t>100000 </a:t>
            </a:r>
            <a:r>
              <a:rPr lang="en-US" sz="1200" b="1" dirty="0"/>
              <a:t>Gt</a:t>
            </a:r>
            <a:endParaRPr lang="en-US" sz="1800" dirty="0"/>
          </a:p>
        </p:txBody>
      </p:sp>
      <p:sp>
        <p:nvSpPr>
          <p:cNvPr id="17" name="Text Box 15"/>
          <p:cNvSpPr txBox="1">
            <a:spLocks noChangeArrowheads="1"/>
          </p:cNvSpPr>
          <p:nvPr/>
        </p:nvSpPr>
        <p:spPr bwMode="auto">
          <a:xfrm>
            <a:off x="4294188" y="4169321"/>
            <a:ext cx="1419225" cy="1085850"/>
          </a:xfrm>
          <a:prstGeom prst="rect">
            <a:avLst/>
          </a:prstGeom>
          <a:noFill/>
          <a:ln w="9525">
            <a:noFill/>
            <a:miter lim="800000"/>
            <a:headEnd/>
            <a:tailEnd/>
          </a:ln>
        </p:spPr>
        <p:txBody>
          <a:bodyPr/>
          <a:lstStyle/>
          <a:p>
            <a:pPr algn="l">
              <a:spcBef>
                <a:spcPts val="1200"/>
              </a:spcBef>
            </a:pPr>
            <a:r>
              <a:rPr lang="en-US" sz="1200" b="1"/>
              <a:t>Sequestration Permanence and time</a:t>
            </a:r>
            <a:endParaRPr lang="en-US" sz="1800"/>
          </a:p>
        </p:txBody>
      </p:sp>
      <p:sp>
        <p:nvSpPr>
          <p:cNvPr id="18" name="TextBox 17"/>
          <p:cNvSpPr txBox="1"/>
          <p:nvPr/>
        </p:nvSpPr>
        <p:spPr>
          <a:xfrm>
            <a:off x="1331913" y="1340768"/>
            <a:ext cx="2986087" cy="923330"/>
          </a:xfrm>
          <a:prstGeom prst="rect">
            <a:avLst/>
          </a:prstGeom>
          <a:noFill/>
        </p:spPr>
        <p:txBody>
          <a:bodyPr wrap="square" rtlCol="0">
            <a:spAutoFit/>
          </a:bodyPr>
          <a:lstStyle/>
          <a:p>
            <a:r>
              <a:rPr lang="en-AU" dirty="0" smtClean="0"/>
              <a:t>Fossil carbonate sinks comprise in the order of 9% of the crust.</a:t>
            </a:r>
            <a:endParaRPr lang="en-AU" dirty="0"/>
          </a:p>
        </p:txBody>
      </p:sp>
    </p:spTree>
    <p:extLst>
      <p:ext uri="{BB962C8B-B14F-4D97-AF65-F5344CB8AC3E}">
        <p14:creationId xmlns:p14="http://schemas.microsoft.com/office/powerpoint/2010/main" val="873823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a:t>
            </a:r>
            <a:r>
              <a:rPr lang="en-US" sz="3200" dirty="0" smtClean="0"/>
              <a:t>arbon </a:t>
            </a:r>
            <a:r>
              <a:rPr lang="en-US" sz="2800" dirty="0"/>
              <a:t>D</a:t>
            </a:r>
            <a:r>
              <a:rPr lang="en-US" sz="2800" dirty="0" smtClean="0"/>
              <a:t>ioxide</a:t>
            </a:r>
            <a:r>
              <a:rPr lang="en-US" sz="3200" dirty="0" smtClean="0"/>
              <a:t> in China Compared to the World</a:t>
            </a:r>
            <a:endParaRPr lang="en-AU" sz="3200" dirty="0"/>
          </a:p>
        </p:txBody>
      </p:sp>
      <p:sp>
        <p:nvSpPr>
          <p:cNvPr id="5" name="Footer Placeholder 4"/>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Content Placeholder 2"/>
          <p:cNvSpPr>
            <a:spLocks noGrp="1"/>
          </p:cNvSpPr>
          <p:nvPr>
            <p:ph idx="4294967295"/>
          </p:nvPr>
        </p:nvSpPr>
        <p:spPr>
          <a:xfrm>
            <a:off x="467544" y="908720"/>
            <a:ext cx="3312368" cy="5289550"/>
          </a:xfrm>
        </p:spPr>
        <p:txBody>
          <a:bodyPr>
            <a:normAutofit lnSpcReduction="10000"/>
          </a:bodyPr>
          <a:lstStyle/>
          <a:p>
            <a:pPr marL="0" indent="0">
              <a:buNone/>
            </a:pPr>
            <a:r>
              <a:rPr lang="en-US" sz="2400" dirty="0" smtClean="0"/>
              <a:t>China is the world largest carbon dioxide emitter because:</a:t>
            </a:r>
          </a:p>
          <a:p>
            <a:r>
              <a:rPr lang="en-US" sz="2400" dirty="0" smtClean="0"/>
              <a:t>It has the largest population in the world.</a:t>
            </a:r>
          </a:p>
          <a:p>
            <a:r>
              <a:rPr lang="en-US" sz="2400" dirty="0" smtClean="0"/>
              <a:t>The Chinese economy  relies heavily on coal.</a:t>
            </a:r>
            <a:endParaRPr lang="en-AU" sz="2400" dirty="0" smtClean="0"/>
          </a:p>
          <a:p>
            <a:pPr marL="0" indent="0">
              <a:buNone/>
            </a:pPr>
            <a:r>
              <a:rPr lang="en-US" sz="2400" dirty="0" smtClean="0"/>
              <a:t>Carbon dioxide is produced when coal is burned and is responsible for global warming and airborne particulates.</a:t>
            </a:r>
          </a:p>
        </p:txBody>
      </p:sp>
      <p:pic>
        <p:nvPicPr>
          <p:cNvPr id="4" name="Picture 3"/>
          <p:cNvPicPr>
            <a:picLocks noChangeAspect="1"/>
          </p:cNvPicPr>
          <p:nvPr/>
        </p:nvPicPr>
        <p:blipFill>
          <a:blip r:embed="rId2"/>
          <a:stretch>
            <a:fillRect/>
          </a:stretch>
        </p:blipFill>
        <p:spPr>
          <a:xfrm>
            <a:off x="3947323" y="1268760"/>
            <a:ext cx="4873150" cy="1562100"/>
          </a:xfrm>
          <a:prstGeom prst="rect">
            <a:avLst/>
          </a:prstGeom>
        </p:spPr>
      </p:pic>
      <p:pic>
        <p:nvPicPr>
          <p:cNvPr id="6" name="Picture 5"/>
          <p:cNvPicPr>
            <a:picLocks noChangeAspect="1"/>
          </p:cNvPicPr>
          <p:nvPr/>
        </p:nvPicPr>
        <p:blipFill>
          <a:blip r:embed="rId3"/>
          <a:stretch>
            <a:fillRect/>
          </a:stretch>
        </p:blipFill>
        <p:spPr>
          <a:xfrm>
            <a:off x="3995936" y="3840832"/>
            <a:ext cx="4824537" cy="1676400"/>
          </a:xfrm>
          <a:prstGeom prst="rect">
            <a:avLst/>
          </a:prstGeom>
        </p:spPr>
      </p:pic>
      <p:sp>
        <p:nvSpPr>
          <p:cNvPr id="7" name="TextBox 6"/>
          <p:cNvSpPr txBox="1"/>
          <p:nvPr/>
        </p:nvSpPr>
        <p:spPr>
          <a:xfrm>
            <a:off x="3995936" y="5718448"/>
            <a:ext cx="4320480" cy="230832"/>
          </a:xfrm>
          <a:prstGeom prst="rect">
            <a:avLst/>
          </a:prstGeom>
          <a:noFill/>
        </p:spPr>
        <p:txBody>
          <a:bodyPr wrap="square" rtlCol="0">
            <a:spAutoFit/>
          </a:bodyPr>
          <a:lstStyle/>
          <a:p>
            <a:r>
              <a:rPr lang="en-US" sz="900" dirty="0" smtClean="0"/>
              <a:t>Source: </a:t>
            </a:r>
            <a:r>
              <a:rPr lang="en-AU" sz="900" dirty="0"/>
              <a:t>BP Statistical Review of World Energy, June 2014</a:t>
            </a:r>
          </a:p>
        </p:txBody>
      </p:sp>
    </p:spTree>
    <p:extLst>
      <p:ext uri="{BB962C8B-B14F-4D97-AF65-F5344CB8AC3E}">
        <p14:creationId xmlns:p14="http://schemas.microsoft.com/office/powerpoint/2010/main" val="1988039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640960" cy="764704"/>
          </a:xfrm>
        </p:spPr>
        <p:txBody>
          <a:bodyPr>
            <a:normAutofit fontScale="90000"/>
          </a:bodyPr>
          <a:lstStyle/>
          <a:p>
            <a:r>
              <a:rPr lang="en-US" dirty="0"/>
              <a:t>C</a:t>
            </a:r>
            <a:r>
              <a:rPr lang="en-US" dirty="0" smtClean="0"/>
              <a:t>hina’s Pledge to Reduce CO</a:t>
            </a:r>
            <a:r>
              <a:rPr lang="en-US" baseline="-25000" dirty="0" smtClean="0"/>
              <a:t>2 </a:t>
            </a:r>
            <a:r>
              <a:rPr lang="en-US" dirty="0"/>
              <a:t>Emissions</a:t>
            </a:r>
            <a:endParaRPr lang="en-AU" baseline="-25000" dirty="0"/>
          </a:p>
        </p:txBody>
      </p:sp>
      <p:sp>
        <p:nvSpPr>
          <p:cNvPr id="3" name="Footer Placeholder 2"/>
          <p:cNvSpPr>
            <a:spLocks noGrp="1"/>
          </p:cNvSpPr>
          <p:nvPr>
            <p:ph type="ftr" sz="quarter" idx="11"/>
          </p:nvPr>
        </p:nvSpPr>
        <p:spPr/>
        <p:txBody>
          <a:bodyPr/>
          <a:lstStyle/>
          <a:p>
            <a:r>
              <a:rPr lang="en-AU" smtClean="0"/>
              <a:t>Presentations downloadable from TecEco.com and CarbonSafe.com.  See also GaiaEngineering.com</a:t>
            </a:r>
            <a:endParaRPr lang="en-AU"/>
          </a:p>
        </p:txBody>
      </p:sp>
      <p:pic>
        <p:nvPicPr>
          <p:cNvPr id="4" name="Content Placeholder 3"/>
          <p:cNvPicPr>
            <a:picLocks noGrp="1" noChangeAspect="1"/>
          </p:cNvPicPr>
          <p:nvPr>
            <p:ph idx="4294967295"/>
          </p:nvPr>
        </p:nvPicPr>
        <p:blipFill>
          <a:blip r:embed="rId2"/>
          <a:stretch>
            <a:fillRect/>
          </a:stretch>
        </p:blipFill>
        <p:spPr>
          <a:xfrm>
            <a:off x="3669392" y="1340768"/>
            <a:ext cx="5153025" cy="4171950"/>
          </a:xfrm>
          <a:prstGeom prst="rect">
            <a:avLst/>
          </a:prstGeom>
        </p:spPr>
      </p:pic>
      <p:sp>
        <p:nvSpPr>
          <p:cNvPr id="5" name="TextBox 4"/>
          <p:cNvSpPr txBox="1"/>
          <p:nvPr/>
        </p:nvSpPr>
        <p:spPr>
          <a:xfrm>
            <a:off x="3748361" y="5530801"/>
            <a:ext cx="3888432" cy="230832"/>
          </a:xfrm>
          <a:prstGeom prst="rect">
            <a:avLst/>
          </a:prstGeom>
          <a:noFill/>
        </p:spPr>
        <p:txBody>
          <a:bodyPr wrap="square" rtlCol="0">
            <a:spAutoFit/>
          </a:bodyPr>
          <a:lstStyle/>
          <a:p>
            <a:r>
              <a:rPr lang="en-AU" sz="900" dirty="0" smtClean="0"/>
              <a:t>Source: Energy </a:t>
            </a:r>
            <a:r>
              <a:rPr lang="en-AU" sz="900" dirty="0"/>
              <a:t>Information Administration</a:t>
            </a:r>
          </a:p>
        </p:txBody>
      </p:sp>
      <p:sp>
        <p:nvSpPr>
          <p:cNvPr id="6" name="TextBox 5"/>
          <p:cNvSpPr txBox="1"/>
          <p:nvPr/>
        </p:nvSpPr>
        <p:spPr>
          <a:xfrm>
            <a:off x="444183" y="809249"/>
            <a:ext cx="3304178" cy="5262979"/>
          </a:xfrm>
          <a:prstGeom prst="rect">
            <a:avLst/>
          </a:prstGeom>
          <a:noFill/>
        </p:spPr>
        <p:txBody>
          <a:bodyPr wrap="square" rtlCol="0">
            <a:spAutoFit/>
          </a:bodyPr>
          <a:lstStyle/>
          <a:p>
            <a:r>
              <a:rPr lang="en-US" sz="2400" dirty="0" smtClean="0"/>
              <a:t>China’s president Xi Jinping, during a meeting with the President Obama on November 12</a:t>
            </a:r>
            <a:r>
              <a:rPr lang="en-US" sz="2400" baseline="30000" dirty="0" smtClean="0"/>
              <a:t>th</a:t>
            </a:r>
            <a:r>
              <a:rPr lang="en-US" sz="2400" dirty="0" smtClean="0"/>
              <a:t> 2014 said: “China would brake the rapid rise in its carbon dioxide emissions, so that they peak around 2030 and then remain steady or begin to decline. And by then, (he promised), 20% of China’s energy will be renewable.”</a:t>
            </a:r>
            <a:endParaRPr lang="en-AU" sz="2400" dirty="0"/>
          </a:p>
        </p:txBody>
      </p:sp>
    </p:spTree>
    <p:extLst>
      <p:ext uri="{BB962C8B-B14F-4D97-AF65-F5344CB8AC3E}">
        <p14:creationId xmlns:p14="http://schemas.microsoft.com/office/powerpoint/2010/main" val="1799828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 y="0"/>
            <a:ext cx="8229600" cy="754026"/>
          </a:xfrm>
        </p:spPr>
        <p:txBody>
          <a:bodyPr>
            <a:normAutofit/>
          </a:bodyPr>
          <a:lstStyle/>
          <a:p>
            <a:r>
              <a:rPr lang="en-US" sz="4000" dirty="0" smtClean="0"/>
              <a:t>PM2.5</a:t>
            </a:r>
            <a:endParaRPr lang="en-AU" sz="4000" dirty="0"/>
          </a:p>
        </p:txBody>
      </p:sp>
      <p:pic>
        <p:nvPicPr>
          <p:cNvPr id="7" name="Content Placeholder 6"/>
          <p:cNvPicPr>
            <a:picLocks noGrp="1" noChangeAspect="1"/>
          </p:cNvPicPr>
          <p:nvPr>
            <p:ph sz="half" idx="2"/>
          </p:nvPr>
        </p:nvPicPr>
        <p:blipFill>
          <a:blip r:embed="rId2"/>
          <a:stretch>
            <a:fillRect/>
          </a:stretch>
        </p:blipFill>
        <p:spPr>
          <a:xfrm>
            <a:off x="683568" y="3068960"/>
            <a:ext cx="3771473" cy="3151181"/>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96903" y="3068960"/>
            <a:ext cx="3763529" cy="3140503"/>
          </a:xfrm>
          <a:prstGeom prst="rect">
            <a:avLst/>
          </a:prstGeom>
        </p:spPr>
      </p:pic>
      <p:sp>
        <p:nvSpPr>
          <p:cNvPr id="4" name="TextBox 3"/>
          <p:cNvSpPr txBox="1"/>
          <p:nvPr/>
        </p:nvSpPr>
        <p:spPr>
          <a:xfrm>
            <a:off x="755576" y="692696"/>
            <a:ext cx="7632847" cy="1569660"/>
          </a:xfrm>
          <a:prstGeom prst="rect">
            <a:avLst/>
          </a:prstGeom>
          <a:noFill/>
        </p:spPr>
        <p:txBody>
          <a:bodyPr wrap="square" rtlCol="0">
            <a:spAutoFit/>
          </a:bodyPr>
          <a:lstStyle/>
          <a:p>
            <a:r>
              <a:rPr lang="en-AU" sz="3200" dirty="0" smtClean="0"/>
              <a:t>Particles with diameter of 2.5 micrometres or less are particularly deadly, with a 36% increase in lung cancer per 10µg/m</a:t>
            </a:r>
            <a:r>
              <a:rPr lang="en-AU" sz="3200" baseline="30000" dirty="0" smtClean="0"/>
              <a:t>3</a:t>
            </a:r>
            <a:endParaRPr lang="en-AU" sz="3200" dirty="0"/>
          </a:p>
        </p:txBody>
      </p:sp>
      <p:sp>
        <p:nvSpPr>
          <p:cNvPr id="6" name="TextBox 5"/>
          <p:cNvSpPr txBox="1"/>
          <p:nvPr/>
        </p:nvSpPr>
        <p:spPr>
          <a:xfrm>
            <a:off x="837274" y="2267580"/>
            <a:ext cx="7692363" cy="369332"/>
          </a:xfrm>
          <a:prstGeom prst="rect">
            <a:avLst/>
          </a:prstGeom>
          <a:noFill/>
        </p:spPr>
        <p:txBody>
          <a:bodyPr wrap="square" rtlCol="0">
            <a:spAutoFit/>
          </a:bodyPr>
          <a:lstStyle/>
          <a:p>
            <a:r>
              <a:rPr lang="en-AU" sz="900" dirty="0" smtClean="0"/>
              <a:t>Source: </a:t>
            </a:r>
            <a:r>
              <a:rPr lang="en-AU" sz="900" dirty="0"/>
              <a:t>Ole </a:t>
            </a:r>
            <a:r>
              <a:rPr lang="en-AU" sz="900" dirty="0" err="1"/>
              <a:t>Raaschou</a:t>
            </a:r>
            <a:r>
              <a:rPr lang="en-AU" sz="900" dirty="0"/>
              <a:t>-Nielsen et al. (July 10, 2013</a:t>
            </a:r>
            <a:r>
              <a:rPr lang="en-AU" sz="900" dirty="0" smtClean="0"/>
              <a:t>), </a:t>
            </a:r>
            <a:r>
              <a:rPr lang="en-AU" sz="900" dirty="0"/>
              <a:t>Air pollution and lung cancer incidence in 17 European cohorts: prospective analyses from the European Study of Cohorts for Air Pollution Effects (ESCAPE)". </a:t>
            </a:r>
            <a:r>
              <a:rPr lang="en-AU" sz="900" i="1" dirty="0"/>
              <a:t>The Lancet Oncology</a:t>
            </a:r>
            <a:r>
              <a:rPr lang="en-AU" sz="900" dirty="0"/>
              <a:t> </a:t>
            </a:r>
            <a:r>
              <a:rPr lang="en-AU" sz="900" b="1" dirty="0"/>
              <a:t>14</a:t>
            </a:r>
            <a:r>
              <a:rPr lang="en-AU" sz="900" dirty="0"/>
              <a:t> (9): 813–22.</a:t>
            </a:r>
          </a:p>
        </p:txBody>
      </p:sp>
      <p:sp>
        <p:nvSpPr>
          <p:cNvPr id="9" name="Footer Placeholder 8"/>
          <p:cNvSpPr>
            <a:spLocks noGrp="1"/>
          </p:cNvSpPr>
          <p:nvPr>
            <p:ph type="ftr" sz="quarter" idx="11"/>
          </p:nvPr>
        </p:nvSpPr>
        <p:spPr/>
        <p:txBody>
          <a:bodyPr/>
          <a:lstStyle/>
          <a:p>
            <a:r>
              <a:rPr lang="en-AU" smtClean="0"/>
              <a:t>Presentations downloadable from TecEco.com and CarbonSafe.com.  See also GaiaEngineering.com</a:t>
            </a:r>
            <a:endParaRPr lang="en-AU"/>
          </a:p>
        </p:txBody>
      </p:sp>
      <p:sp>
        <p:nvSpPr>
          <p:cNvPr id="3" name="Text Placeholder 2"/>
          <p:cNvSpPr>
            <a:spLocks noGrp="1"/>
          </p:cNvSpPr>
          <p:nvPr>
            <p:ph type="body" idx="1"/>
          </p:nvPr>
        </p:nvSpPr>
        <p:spPr>
          <a:xfrm>
            <a:off x="683568" y="2708920"/>
            <a:ext cx="3744416" cy="360040"/>
          </a:xfrm>
        </p:spPr>
        <p:txBody>
          <a:bodyPr>
            <a:normAutofit fontScale="92500" lnSpcReduction="10000"/>
          </a:bodyPr>
          <a:lstStyle/>
          <a:p>
            <a:pPr algn="ctr"/>
            <a:r>
              <a:rPr lang="en-US" sz="2000" dirty="0" smtClean="0"/>
              <a:t>Xi'an used to be</a:t>
            </a:r>
            <a:endParaRPr lang="en-AU" sz="2000" dirty="0"/>
          </a:p>
        </p:txBody>
      </p:sp>
      <p:sp>
        <p:nvSpPr>
          <p:cNvPr id="5" name="Text Placeholder 4"/>
          <p:cNvSpPr>
            <a:spLocks noGrp="1"/>
          </p:cNvSpPr>
          <p:nvPr>
            <p:ph type="body" sz="quarter" idx="3"/>
          </p:nvPr>
        </p:nvSpPr>
        <p:spPr>
          <a:xfrm>
            <a:off x="4686258" y="2708920"/>
            <a:ext cx="3774174" cy="360040"/>
          </a:xfrm>
        </p:spPr>
        <p:txBody>
          <a:bodyPr>
            <a:normAutofit fontScale="92500" lnSpcReduction="10000"/>
          </a:bodyPr>
          <a:lstStyle/>
          <a:p>
            <a:pPr algn="ctr"/>
            <a:r>
              <a:rPr lang="en-US" sz="2000" dirty="0" smtClean="0"/>
              <a:t>Xi'an now on a bad day</a:t>
            </a:r>
            <a:endParaRPr lang="en-AU" sz="2000" dirty="0"/>
          </a:p>
        </p:txBody>
      </p:sp>
    </p:spTree>
    <p:extLst>
      <p:ext uri="{BB962C8B-B14F-4D97-AF65-F5344CB8AC3E}">
        <p14:creationId xmlns:p14="http://schemas.microsoft.com/office/powerpoint/2010/main" val="113076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8523</TotalTime>
  <Words>5013</Words>
  <Application>Microsoft Office PowerPoint</Application>
  <PresentationFormat>On-screen Show (4:3)</PresentationFormat>
  <Paragraphs>511</Paragraphs>
  <Slides>52</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5" baseType="lpstr">
      <vt:lpstr>Arial Unicode MS</vt:lpstr>
      <vt:lpstr>SimSun</vt:lpstr>
      <vt:lpstr>SimSun</vt:lpstr>
      <vt:lpstr>Arial</vt:lpstr>
      <vt:lpstr>Arial Black</vt:lpstr>
      <vt:lpstr>Calibri</vt:lpstr>
      <vt:lpstr>inherit</vt:lpstr>
      <vt:lpstr>Tahoma</vt:lpstr>
      <vt:lpstr>Times New Roman</vt:lpstr>
      <vt:lpstr>Verdana</vt:lpstr>
      <vt:lpstr>Wingdings</vt:lpstr>
      <vt:lpstr>Office Theme</vt:lpstr>
      <vt:lpstr>Visio</vt:lpstr>
      <vt:lpstr>Hobart Tasmania – Sister City to Xi’An</vt:lpstr>
      <vt:lpstr>Impacts of CO2 and other Emissions</vt:lpstr>
      <vt:lpstr>PowerPoint Presentation</vt:lpstr>
      <vt:lpstr>Global Cooperation</vt:lpstr>
      <vt:lpstr>Global Carbon Flux and Sinks</vt:lpstr>
      <vt:lpstr>Crustal Sinks</vt:lpstr>
      <vt:lpstr>Carbon Dioxide in China Compared to the World</vt:lpstr>
      <vt:lpstr>China’s Pledge to Reduce CO2 Emissions</vt:lpstr>
      <vt:lpstr>PM2.5</vt:lpstr>
      <vt:lpstr>What’s in PM 2.5</vt:lpstr>
      <vt:lpstr>Green Cities</vt:lpstr>
      <vt:lpstr>The Techno - Process</vt:lpstr>
      <vt:lpstr>The Techno-Process</vt:lpstr>
      <vt:lpstr>Detrimental Linkages of the Techno - Process</vt:lpstr>
      <vt:lpstr>Moleconomic Flows</vt:lpstr>
      <vt:lpstr>Changing the Techno-Process</vt:lpstr>
      <vt:lpstr>How?</vt:lpstr>
      <vt:lpstr>Changing Technical Paradigms</vt:lpstr>
      <vt:lpstr>Changing the Technical Paradigm</vt:lpstr>
      <vt:lpstr>Technically Driven Change</vt:lpstr>
      <vt:lpstr>New Technical Paradigms &gt; Changed Techno-Process &gt; Sustainability</vt:lpstr>
      <vt:lpstr>Biomimicry - Geomimicry </vt:lpstr>
      <vt:lpstr>PowerPoint Presentation</vt:lpstr>
      <vt:lpstr>CO2 Sequestration</vt:lpstr>
      <vt:lpstr>CO2 Sequestration - Other Approaches </vt:lpstr>
      <vt:lpstr>Mineral Sequestration</vt:lpstr>
      <vt:lpstr>Mineral Sequestration and Industrial Uses of CO2</vt:lpstr>
      <vt:lpstr>Limitations of Mineral Sequestration</vt:lpstr>
      <vt:lpstr>Adding Value to Emissions</vt:lpstr>
      <vt:lpstr>Syncarb</vt:lpstr>
      <vt:lpstr>Why Sea/Brine Water and CO2? </vt:lpstr>
      <vt:lpstr>In the Laboratory</vt:lpstr>
      <vt:lpstr>We Know We Can Separate Precipitates</vt:lpstr>
      <vt:lpstr>Syncarb as it is Now</vt:lpstr>
      <vt:lpstr>What next for Syncarb</vt:lpstr>
      <vt:lpstr>Syncarb Gaia Engineering Thermodynamics</vt:lpstr>
      <vt:lpstr>The Tec-Kiln</vt:lpstr>
      <vt:lpstr>Separation of Syncarb Products &amp; the Properties of Water</vt:lpstr>
      <vt:lpstr>Syncarb - Adding Values to Wastes</vt:lpstr>
      <vt:lpstr>Syncarb - Adding Values to Wastes</vt:lpstr>
      <vt:lpstr>Syncarb - Adding Values to Wastes</vt:lpstr>
      <vt:lpstr>Syncarb Summary</vt:lpstr>
      <vt:lpstr>Why the Concrete &amp; Building Materials Industry?</vt:lpstr>
      <vt:lpstr>Cement and Aggregate in China</vt:lpstr>
      <vt:lpstr>TecEco-Cements</vt:lpstr>
      <vt:lpstr>Gaia Engineering</vt:lpstr>
      <vt:lpstr>Syncarb Sequestration</vt:lpstr>
      <vt:lpstr>Syncarb Sequestration if only output is Aggregate for Concrete - Assumptions</vt:lpstr>
      <vt:lpstr>Global Emissions</vt:lpstr>
      <vt:lpstr>Anthropogenic Sequestration Using Syncarb Gaia Engineering will Modify the Carbon Cycle</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FXA-UD3User</dc:creator>
  <cp:lastModifiedBy>a.john.w.harrison@outlook.com</cp:lastModifiedBy>
  <cp:revision>345</cp:revision>
  <dcterms:created xsi:type="dcterms:W3CDTF">2015-08-18T01:07:01Z</dcterms:created>
  <dcterms:modified xsi:type="dcterms:W3CDTF">2015-09-25T04:24:01Z</dcterms:modified>
</cp:coreProperties>
</file>